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theme/theme18.xml" ContentType="application/vnd.openxmlformats-officedocument.theme+xml"/>
  <Override PartName="/ppt/notesSlides/notesSlide16.xml" ContentType="application/vnd.openxmlformats-officedocument.presentationml.notesSlide+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theme/theme14.xml" ContentType="application/vnd.openxmlformats-officedocument.them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notesSlides/notesSlide19.xml" ContentType="application/vnd.openxmlformats-officedocument.presentationml.notesSlide+xml"/>
  <Override PartName="/ppt/slideMasters/slideMaster18.xml" ContentType="application/vnd.openxmlformats-officedocument.presentationml.slideMaster+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theme/theme19.xml" ContentType="application/vnd.openxmlformats-officedocument.theme+xml"/>
  <Override PartName="/ppt/notesSlides/notesSlide15.xml" ContentType="application/vnd.openxmlformats-officedocument.presentationml.notesSlide+xml"/>
  <Override PartName="/docProps/app.xml" ContentType="application/vnd.openxmlformats-officedocument.extended-properties+xml"/>
  <Override PartName="/ppt/slideMasters/slideMaster14.xml" ContentType="application/vnd.openxmlformats-officedocument.presentationml.slideMaster+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theme/theme17.xml" ContentType="application/vnd.openxmlformats-officedocument.them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theme/theme16.xml" ContentType="application/vnd.openxmlformats-officedocument.theme+xml"/>
  <Override PartName="/ppt/notesSlides/notesSlide14.xml" ContentType="application/vnd.openxmlformats-officedocument.presentationml.notesSlide+xml"/>
  <Override PartName="/ppt/slideMasters/slideMaster13.xml" ContentType="application/vnd.openxmlformats-officedocument.presentationml.slideMaster+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theme/theme4.xml" ContentType="application/vnd.openxmlformats-officedocument.theme+xml"/>
  <Override PartName="/ppt/slideLayouts/slideLayout38.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67" r:id="rId3"/>
    <p:sldMasterId id="2147483670" r:id="rId4"/>
    <p:sldMasterId id="2147483673" r:id="rId5"/>
    <p:sldMasterId id="2147483677" r:id="rId6"/>
    <p:sldMasterId id="2147483680" r:id="rId7"/>
    <p:sldMasterId id="2147483683" r:id="rId8"/>
    <p:sldMasterId id="2147483686" r:id="rId9"/>
    <p:sldMasterId id="2147483690" r:id="rId10"/>
    <p:sldMasterId id="2147483697" r:id="rId11"/>
    <p:sldMasterId id="2147483701" r:id="rId12"/>
    <p:sldMasterId id="2147483704" r:id="rId13"/>
    <p:sldMasterId id="2147483707" r:id="rId14"/>
    <p:sldMasterId id="2147483712" r:id="rId15"/>
    <p:sldMasterId id="2147483715" r:id="rId16"/>
    <p:sldMasterId id="2147483718" r:id="rId17"/>
    <p:sldMasterId id="2147483721" r:id="rId18"/>
  </p:sldMasterIdLst>
  <p:notesMasterIdLst>
    <p:notesMasterId r:id="rId48"/>
  </p:notesMasterIdLst>
  <p:sldIdLst>
    <p:sldId id="260" r:id="rId19"/>
    <p:sldId id="345" r:id="rId20"/>
    <p:sldId id="307" r:id="rId21"/>
    <p:sldId id="306" r:id="rId22"/>
    <p:sldId id="267" r:id="rId23"/>
    <p:sldId id="268" r:id="rId24"/>
    <p:sldId id="328" r:id="rId25"/>
    <p:sldId id="271" r:id="rId26"/>
    <p:sldId id="272" r:id="rId27"/>
    <p:sldId id="274" r:id="rId28"/>
    <p:sldId id="275" r:id="rId29"/>
    <p:sldId id="276" r:id="rId30"/>
    <p:sldId id="277" r:id="rId31"/>
    <p:sldId id="309" r:id="rId32"/>
    <p:sldId id="310" r:id="rId33"/>
    <p:sldId id="311" r:id="rId34"/>
    <p:sldId id="289" r:id="rId35"/>
    <p:sldId id="290" r:id="rId36"/>
    <p:sldId id="292" r:id="rId37"/>
    <p:sldId id="293" r:id="rId38"/>
    <p:sldId id="295" r:id="rId39"/>
    <p:sldId id="297" r:id="rId40"/>
    <p:sldId id="313" r:id="rId41"/>
    <p:sldId id="314" r:id="rId42"/>
    <p:sldId id="315" r:id="rId43"/>
    <p:sldId id="317" r:id="rId44"/>
    <p:sldId id="318" r:id="rId45"/>
    <p:sldId id="324" r:id="rId46"/>
    <p:sldId id="346" r:id="rId47"/>
  </p:sldIdLst>
  <p:sldSz cx="9144000" cy="6858000" type="screen4x3"/>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e" initials="K" lastIdx="10" clrIdx="0"/>
  <p:cmAuthor id="1" name="Bonilla, Edgar" initials="EB" lastIdx="1" clrIdx="1"/>
  <p:cmAuthor id="2" name="Solina Lindahl" initials="SL" lastIdx="2" clrIdx="2"/>
  <p:cmAuthor id="3" name="hbadmin" initials="h"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90033"/>
    <a:srgbClr val="CC0066"/>
    <a:srgbClr val="660033"/>
  </p:clrMru>
  <p:extLst>
    <p:ext uri="{E76CE94A-603C-4142-B9EB-6D1370010A27}">
      <p14:discardImageEditData xmlns:p14="http://schemas.microsoft.com/office/powerpoint/2010/main" xmlns="" val="1"/>
    </p:ext>
    <p:ext uri="{D31A062A-798A-4329-ABDD-BBA856620510}">
      <p14:defaultImageDpi xmlns:p14="http://schemas.microsoft.com/office/powerpoint/2010/main" xmlns="" val="15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0361" autoAdjust="0"/>
    <p:restoredTop sz="98497" autoAdjust="0"/>
  </p:normalViewPr>
  <p:slideViewPr>
    <p:cSldViewPr>
      <p:cViewPr varScale="1">
        <p:scale>
          <a:sx n="90" d="100"/>
          <a:sy n="90" d="100"/>
        </p:scale>
        <p:origin x="-798" y="-108"/>
      </p:cViewPr>
      <p:guideLst>
        <p:guide orient="horz" pos="2160"/>
        <p:guide pos="2880"/>
      </p:guideLst>
    </p:cSldViewPr>
  </p:slideViewPr>
  <p:notesTextViewPr>
    <p:cViewPr>
      <p:scale>
        <a:sx n="1" d="1"/>
        <a:sy n="1" d="1"/>
      </p:scale>
      <p:origin x="0" y="0"/>
    </p:cViewPr>
  </p:notesTextViewPr>
  <p:sorterViewPr>
    <p:cViewPr>
      <p:scale>
        <a:sx n="73" d="100"/>
        <a:sy n="73" d="100"/>
      </p:scale>
      <p:origin x="0" y="906"/>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ags" Target="tags/tag1.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68729F-1CB8-4261-9FA1-849F699CA267}" type="datetimeFigureOut">
              <a:rPr lang="en-US" smtClean="0"/>
              <a:pPr/>
              <a:t>1/18/2017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0E759B-1440-4D26-B214-F4A7E038E1AA}" type="slidenum">
              <a:rPr lang="en-US" smtClean="0"/>
              <a:pPr/>
              <a:t>‹#›</a:t>
            </a:fld>
            <a:endParaRPr lang="en-US"/>
          </a:p>
        </p:txBody>
      </p:sp>
    </p:spTree>
    <p:extLst>
      <p:ext uri="{BB962C8B-B14F-4D97-AF65-F5344CB8AC3E}">
        <p14:creationId xmlns:p14="http://schemas.microsoft.com/office/powerpoint/2010/main" xmlns="" val="260406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957B30-A303-4307-9B88-0999E0F56A0B}" type="slidenum">
              <a:rPr lang="en-US"/>
              <a:pPr/>
              <a:t>2</a:t>
            </a:fld>
            <a:endParaRPr lang="en-US"/>
          </a:p>
        </p:txBody>
      </p:sp>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xmlns="" val="1335746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F0827-0348-4C55-8F77-1F9BB606BDF0}" type="slidenum">
              <a:rPr lang="en-US"/>
              <a:pPr/>
              <a:t>16</a:t>
            </a:fld>
            <a:endParaRPr lang="en-US"/>
          </a:p>
        </p:txBody>
      </p:sp>
      <p:sp>
        <p:nvSpPr>
          <p:cNvPr id="560130" name="Rectangle 2"/>
          <p:cNvSpPr>
            <a:spLocks noGrp="1" noRot="1" noChangeAspect="1" noChangeArrowheads="1" noTextEdit="1"/>
          </p:cNvSpPr>
          <p:nvPr>
            <p:ph type="sldImg"/>
          </p:nvPr>
        </p:nvSpPr>
        <p:spPr>
          <a:xfrm>
            <a:off x="1320800" y="685800"/>
            <a:ext cx="4064000" cy="3048000"/>
          </a:xfrm>
          <a:ln/>
        </p:spPr>
      </p:sp>
      <p:sp>
        <p:nvSpPr>
          <p:cNvPr id="560131" name="Rectangle 3"/>
          <p:cNvSpPr>
            <a:spLocks noGrp="1" noChangeArrowheads="1"/>
          </p:cNvSpPr>
          <p:nvPr>
            <p:ph type="body" idx="1"/>
          </p:nvPr>
        </p:nvSpPr>
        <p:spPr>
          <a:xfrm>
            <a:off x="914400" y="3886200"/>
            <a:ext cx="5029200" cy="4572000"/>
          </a:xfrm>
        </p:spPr>
        <p:txBody>
          <a:bodyPr/>
          <a:lstStyle/>
          <a:p>
            <a:endParaRPr lang="en-US" b="1" dirty="0"/>
          </a:p>
        </p:txBody>
      </p:sp>
    </p:spTree>
    <p:extLst>
      <p:ext uri="{BB962C8B-B14F-4D97-AF65-F5344CB8AC3E}">
        <p14:creationId xmlns:p14="http://schemas.microsoft.com/office/powerpoint/2010/main" xmlns="" val="421079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240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Instructor Notes:  </a:t>
            </a:r>
          </a:p>
        </p:txBody>
      </p:sp>
    </p:spTree>
    <p:extLst>
      <p:ext uri="{BB962C8B-B14F-4D97-AF65-F5344CB8AC3E}">
        <p14:creationId xmlns:p14="http://schemas.microsoft.com/office/powerpoint/2010/main" xmlns="" val="220276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It is important for students to note that producers of finished goods are demanders for inputs used to make those finished goods.  It might be a good idea to pick a product that students are familiar with, say a car or a truck, and ask them what is used in its production.  Students should see pretty quickly that the prices of these inputs affect the cost of producing the finished and good and ultimately the supply.</a:t>
            </a:r>
          </a:p>
          <a:p>
            <a:pPr eaLnBrk="1" hangingPunct="1">
              <a:spcBef>
                <a:spcPct val="0"/>
              </a:spcBef>
            </a:pPr>
            <a:endParaRPr lang="en-US" dirty="0" smtClean="0"/>
          </a:p>
        </p:txBody>
      </p:sp>
    </p:spTree>
    <p:extLst>
      <p:ext uri="{BB962C8B-B14F-4D97-AF65-F5344CB8AC3E}">
        <p14:creationId xmlns:p14="http://schemas.microsoft.com/office/powerpoint/2010/main" xmlns="" val="853674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54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Instructor Notes:  Students will have a good bit of difficulty grasping this one.  Remind them that all activities involve an opportunity cost.</a:t>
            </a:r>
          </a:p>
          <a:p>
            <a:pPr eaLnBrk="1" hangingPunct="1">
              <a:spcBef>
                <a:spcPct val="0"/>
              </a:spcBef>
            </a:pPr>
            <a:r>
              <a:rPr lang="en-US" dirty="0" smtClean="0"/>
              <a:t>From the Associated Press, August 18 2008:</a:t>
            </a:r>
          </a:p>
          <a:p>
            <a:pPr eaLnBrk="1" hangingPunct="1">
              <a:spcBef>
                <a:spcPct val="0"/>
              </a:spcBef>
            </a:pPr>
            <a:r>
              <a:rPr lang="en-US" dirty="0" smtClean="0"/>
              <a:t>“Last year, high corn prices helped fuel a switch from cotton acreage in Louisiana. This year, high soybean and rice prices “contributed to the all-time low in cotton acreage planted in the state,” said Nathan Crisp, director of Louisiana’s branch of the National Agricultural Statistics Service.”</a:t>
            </a:r>
          </a:p>
          <a:p>
            <a:pPr eaLnBrk="1" hangingPunct="1">
              <a:spcBef>
                <a:spcPct val="0"/>
              </a:spcBef>
            </a:pPr>
            <a:endParaRPr lang="en-US" dirty="0" smtClean="0"/>
          </a:p>
        </p:txBody>
      </p:sp>
    </p:spTree>
    <p:extLst>
      <p:ext uri="{BB962C8B-B14F-4D97-AF65-F5344CB8AC3E}">
        <p14:creationId xmlns:p14="http://schemas.microsoft.com/office/powerpoint/2010/main" xmlns="" val="3702671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Tree>
    <p:extLst>
      <p:ext uri="{BB962C8B-B14F-4D97-AF65-F5344CB8AC3E}">
        <p14:creationId xmlns:p14="http://schemas.microsoft.com/office/powerpoint/2010/main" xmlns="" val="1330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Instructor Notes:  As on the demand side, this one often gives students some trouble (probably more so).  It is important to stress that this price–supply relationship is at different points in time.  Sellers will accelerate current production for sale if they think prices will fall in the future and will delay current production if they think prices will rise in the future.</a:t>
            </a:r>
          </a:p>
          <a:p>
            <a:pPr eaLnBrk="1" hangingPunct="1">
              <a:spcBef>
                <a:spcPct val="0"/>
              </a:spcBef>
            </a:pPr>
            <a:r>
              <a:rPr lang="en-US" dirty="0" smtClean="0"/>
              <a:t>From </a:t>
            </a:r>
            <a:r>
              <a:rPr lang="en-US" i="1" dirty="0" smtClean="0"/>
              <a:t>The Wall Street Journal,</a:t>
            </a:r>
            <a:r>
              <a:rPr lang="en-US" dirty="0" smtClean="0"/>
              <a:t> “We Can Lower Oil Prices Now” by Martin Feldstein, July 1, 2008:</a:t>
            </a:r>
          </a:p>
          <a:p>
            <a:pPr eaLnBrk="1" hangingPunct="1">
              <a:spcBef>
                <a:spcPct val="0"/>
              </a:spcBef>
            </a:pPr>
            <a:r>
              <a:rPr lang="en-US" dirty="0" smtClean="0"/>
              <a:t>“… Unlike perishable agricultural products, oil can be stored in the ground. So when will an owner of oil reduce production or increase inventories instead of selling his oil and converting the proceeds into investible cash? A simplified answer is that he will keep the oil in the ground if its price is </a:t>
            </a:r>
            <a:r>
              <a:rPr lang="en-US" i="1" dirty="0" smtClean="0"/>
              <a:t>expected</a:t>
            </a:r>
            <a:r>
              <a:rPr lang="en-US" dirty="0" smtClean="0"/>
              <a:t> to rise faster than the interest rate that could be earned on the money obtained from selling the oil. The </a:t>
            </a:r>
            <a:r>
              <a:rPr lang="en-US" i="1" dirty="0" smtClean="0"/>
              <a:t>actual</a:t>
            </a:r>
            <a:r>
              <a:rPr lang="en-US" dirty="0" smtClean="0"/>
              <a:t> price of oil may rise faster or slower than is expected, but the decision to sell (or hold) the oil depends on the expected price rise.”</a:t>
            </a:r>
          </a:p>
          <a:p>
            <a:pPr eaLnBrk="1" hangingPunct="1">
              <a:spcBef>
                <a:spcPct val="0"/>
              </a:spcBef>
            </a:pPr>
            <a:endParaRPr lang="en-US" dirty="0" smtClean="0"/>
          </a:p>
        </p:txBody>
      </p:sp>
    </p:spTree>
    <p:extLst>
      <p:ext uri="{BB962C8B-B14F-4D97-AF65-F5344CB8AC3E}">
        <p14:creationId xmlns:p14="http://schemas.microsoft.com/office/powerpoint/2010/main" xmlns="" val="306471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059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Instructor Notes:  </a:t>
            </a:r>
          </a:p>
        </p:txBody>
      </p:sp>
    </p:spTree>
    <p:extLst>
      <p:ext uri="{BB962C8B-B14F-4D97-AF65-F5344CB8AC3E}">
        <p14:creationId xmlns:p14="http://schemas.microsoft.com/office/powerpoint/2010/main" xmlns="" val="3148531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957B30-A303-4307-9B88-0999E0F56A0B}" type="slidenum">
              <a:rPr lang="en-US"/>
              <a:pPr/>
              <a:t>23</a:t>
            </a:fld>
            <a:endParaRPr lang="en-US"/>
          </a:p>
        </p:txBody>
      </p:sp>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xmlns="" val="1335746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A3A8DC-18EC-458E-98D1-74EB9731F825}" type="slidenum">
              <a:rPr lang="en-US"/>
              <a:pPr/>
              <a:t>24</a:t>
            </a:fld>
            <a:endParaRPr lang="en-US"/>
          </a:p>
        </p:txBody>
      </p:sp>
      <p:sp>
        <p:nvSpPr>
          <p:cNvPr id="584706" name="Rectangle 2"/>
          <p:cNvSpPr>
            <a:spLocks noGrp="1" noRot="1" noChangeAspect="1" noChangeArrowheads="1" noTextEdit="1"/>
          </p:cNvSpPr>
          <p:nvPr>
            <p:ph type="sldImg"/>
          </p:nvPr>
        </p:nvSpPr>
        <p:spPr>
          <a:ln/>
        </p:spPr>
      </p:sp>
      <p:sp>
        <p:nvSpPr>
          <p:cNvPr id="58470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xmlns="" val="2426620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BBD623-D3A7-4844-BCF1-93D14200E59D}" type="slidenum">
              <a:rPr lang="en-US"/>
              <a:pPr/>
              <a:t>25</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xmlns="" val="317227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dirty="0" smtClean="0"/>
              <a:t>A demand curve can be represented three ways:  (1) graph; (2) price and quantity demanded schedules; and (3) in equation. </a:t>
            </a:r>
          </a:p>
          <a:p>
            <a:endParaRPr lang="en-US" dirty="0" smtClean="0"/>
          </a:p>
          <a:p>
            <a:r>
              <a:rPr lang="en-US" dirty="0" smtClean="0"/>
              <a:t>From the above “demand schedule”, we could see that every time price rises by 0.25, the quantity demanded falls by 1 unit; so the slope is 0.25; and in the context of Math form: y =</a:t>
            </a:r>
            <a:r>
              <a:rPr lang="en-US" i="1" dirty="0" smtClean="0"/>
              <a:t> a </a:t>
            </a:r>
            <a:r>
              <a:rPr lang="en-US" dirty="0" smtClean="0"/>
              <a:t>+ </a:t>
            </a:r>
            <a:r>
              <a:rPr lang="en-US" i="1" dirty="0" err="1" smtClean="0"/>
              <a:t>b.</a:t>
            </a:r>
            <a:r>
              <a:rPr lang="en-US" dirty="0" err="1" smtClean="0"/>
              <a:t>x</a:t>
            </a:r>
            <a:r>
              <a:rPr lang="en-US" dirty="0" smtClean="0"/>
              <a:t> ; with </a:t>
            </a:r>
            <a:r>
              <a:rPr lang="en-US" i="1" dirty="0" smtClean="0"/>
              <a:t>b</a:t>
            </a:r>
            <a:r>
              <a:rPr lang="en-US" dirty="0" smtClean="0"/>
              <a:t> as the slope, and</a:t>
            </a:r>
            <a:r>
              <a:rPr lang="en-US" i="1" dirty="0" smtClean="0"/>
              <a:t> a </a:t>
            </a:r>
            <a:r>
              <a:rPr lang="en-US" dirty="0" smtClean="0"/>
              <a:t>as the constant; or P = a – </a:t>
            </a:r>
            <a:r>
              <a:rPr lang="en-US" dirty="0" err="1" smtClean="0"/>
              <a:t>b.Qd</a:t>
            </a:r>
            <a:r>
              <a:rPr lang="en-US" dirty="0" smtClean="0"/>
              <a:t>; or P = a – 0.25 </a:t>
            </a:r>
            <a:r>
              <a:rPr lang="en-US" dirty="0" err="1" smtClean="0"/>
              <a:t>Qd</a:t>
            </a:r>
            <a:r>
              <a:rPr lang="en-US" dirty="0" smtClean="0"/>
              <a:t>.   To find the constant </a:t>
            </a:r>
            <a:r>
              <a:rPr lang="en-US" i="1" dirty="0" smtClean="0"/>
              <a:t>a, </a:t>
            </a:r>
            <a:r>
              <a:rPr lang="en-US" dirty="0" smtClean="0"/>
              <a:t> take one pair of points, let’s say at price $0.50, quantity demanded is 4, so plug this back to P = a -0.25. </a:t>
            </a:r>
            <a:r>
              <a:rPr lang="en-US" dirty="0" err="1" smtClean="0"/>
              <a:t>Qd</a:t>
            </a:r>
            <a:r>
              <a:rPr lang="en-US" dirty="0" smtClean="0"/>
              <a:t>;  so 0.50 = a – 0.25 (4); you get 0.50 = a – 1.00; so a must be 1.50.    </a:t>
            </a:r>
          </a:p>
          <a:p>
            <a:r>
              <a:rPr lang="en-US" dirty="0" smtClean="0"/>
              <a:t>Sometimes, economists like to use the </a:t>
            </a:r>
            <a:r>
              <a:rPr lang="en-US" u="sng" dirty="0" smtClean="0"/>
              <a:t>alternative</a:t>
            </a:r>
            <a:r>
              <a:rPr lang="en-US" dirty="0" smtClean="0"/>
              <a:t> equation in the form of Q = a – </a:t>
            </a:r>
            <a:r>
              <a:rPr lang="en-US" dirty="0" err="1" smtClean="0"/>
              <a:t>b.P</a:t>
            </a:r>
            <a:r>
              <a:rPr lang="en-US" dirty="0" smtClean="0"/>
              <a:t>; to convert from the first equation: </a:t>
            </a:r>
          </a:p>
          <a:p>
            <a:r>
              <a:rPr lang="en-US" dirty="0" smtClean="0"/>
              <a:t>P = 1.50 – 0.25 Q; multiply all parts with 4; you get: 4P = 6 – Q; or Q = 6 – 4P.  </a:t>
            </a:r>
          </a:p>
          <a:p>
            <a:endParaRPr lang="en-US" dirty="0" smtClean="0"/>
          </a:p>
        </p:txBody>
      </p:sp>
      <p:sp>
        <p:nvSpPr>
          <p:cNvPr id="102404" name="Slide Number Placeholder 3"/>
          <p:cNvSpPr>
            <a:spLocks noGrp="1"/>
          </p:cNvSpPr>
          <p:nvPr>
            <p:ph type="sldNum" sz="quarter" idx="5"/>
          </p:nvPr>
        </p:nvSpPr>
        <p:spPr>
          <a:noFill/>
        </p:spPr>
        <p:txBody>
          <a:bodyPr/>
          <a:lstStyle/>
          <a:p>
            <a:fld id="{287DBE4E-88B2-4C43-BADF-917E6F038396}" type="slidenum">
              <a:rPr lang="en-US" smtClean="0"/>
              <a:pPr/>
              <a:t>7</a:t>
            </a:fld>
            <a:endParaRPr lang="en-US" smtClean="0"/>
          </a:p>
        </p:txBody>
      </p:sp>
    </p:spTree>
    <p:extLst>
      <p:ext uri="{BB962C8B-B14F-4D97-AF65-F5344CB8AC3E}">
        <p14:creationId xmlns:p14="http://schemas.microsoft.com/office/powerpoint/2010/main" xmlns="" val="3819496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F994EA-9963-4DA0-84E0-98671E40E70B}" type="slidenum">
              <a:rPr lang="en-US"/>
              <a:pPr/>
              <a:t>26</a:t>
            </a:fld>
            <a:endParaRPr lang="en-US"/>
          </a:p>
        </p:txBody>
      </p:sp>
      <p:sp>
        <p:nvSpPr>
          <p:cNvPr id="592898" name="Rectangle 2"/>
          <p:cNvSpPr>
            <a:spLocks noGrp="1" noRot="1" noChangeAspect="1" noChangeArrowheads="1" noTextEdit="1"/>
          </p:cNvSpPr>
          <p:nvPr>
            <p:ph type="sldImg"/>
          </p:nvPr>
        </p:nvSpPr>
        <p:spPr>
          <a:xfrm>
            <a:off x="1320800" y="685800"/>
            <a:ext cx="4064000" cy="3048000"/>
          </a:xfrm>
          <a:ln/>
        </p:spPr>
      </p:sp>
      <p:sp>
        <p:nvSpPr>
          <p:cNvPr id="592899" name="Rectangle 3"/>
          <p:cNvSpPr>
            <a:spLocks noGrp="1" noChangeArrowheads="1"/>
          </p:cNvSpPr>
          <p:nvPr>
            <p:ph type="body" idx="1"/>
          </p:nvPr>
        </p:nvSpPr>
        <p:spPr>
          <a:xfrm>
            <a:off x="914400" y="3886200"/>
            <a:ext cx="5029200" cy="4572000"/>
          </a:xfrm>
        </p:spPr>
        <p:txBody>
          <a:bodyPr/>
          <a:lstStyle/>
          <a:p>
            <a:endParaRPr lang="en-US" dirty="0"/>
          </a:p>
        </p:txBody>
      </p:sp>
    </p:spTree>
    <p:extLst>
      <p:ext uri="{BB962C8B-B14F-4D97-AF65-F5344CB8AC3E}">
        <p14:creationId xmlns:p14="http://schemas.microsoft.com/office/powerpoint/2010/main" xmlns="" val="1735963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621D6-DA79-422C-BFF0-7894BBFF6AD5}" type="slidenum">
              <a:rPr lang="en-US"/>
              <a:pPr/>
              <a:t>27</a:t>
            </a:fld>
            <a:endParaRPr lang="en-US"/>
          </a:p>
        </p:txBody>
      </p:sp>
      <p:sp>
        <p:nvSpPr>
          <p:cNvPr id="596994" name="Rectangle 2"/>
          <p:cNvSpPr>
            <a:spLocks noGrp="1" noRot="1" noChangeAspect="1" noChangeArrowheads="1" noTextEdit="1"/>
          </p:cNvSpPr>
          <p:nvPr>
            <p:ph type="sldImg"/>
          </p:nvPr>
        </p:nvSpPr>
        <p:spPr>
          <a:xfrm>
            <a:off x="1320800" y="685800"/>
            <a:ext cx="4064000" cy="3048000"/>
          </a:xfrm>
          <a:ln/>
        </p:spPr>
      </p:sp>
      <p:sp>
        <p:nvSpPr>
          <p:cNvPr id="596995" name="Rectangle 3"/>
          <p:cNvSpPr>
            <a:spLocks noGrp="1" noChangeArrowheads="1"/>
          </p:cNvSpPr>
          <p:nvPr>
            <p:ph type="body" idx="1"/>
          </p:nvPr>
        </p:nvSpPr>
        <p:spPr>
          <a:xfrm>
            <a:off x="914400" y="3886200"/>
            <a:ext cx="5029200" cy="4572000"/>
          </a:xfrm>
        </p:spPr>
        <p:txBody>
          <a:bodyPr/>
          <a:lstStyle/>
          <a:p>
            <a:endParaRPr lang="en-US" dirty="0"/>
          </a:p>
        </p:txBody>
      </p:sp>
    </p:spTree>
    <p:extLst>
      <p:ext uri="{BB962C8B-B14F-4D97-AF65-F5344CB8AC3E}">
        <p14:creationId xmlns:p14="http://schemas.microsoft.com/office/powerpoint/2010/main" xmlns="" val="2862598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http://criticalcommons.org/Members/gdmateer/clips/the_office_moroccan_christmas_final2.m4v/view?searchterm=the%20office</a:t>
            </a:r>
            <a:endParaRPr lang="en-US" dirty="0"/>
          </a:p>
        </p:txBody>
      </p:sp>
      <p:sp>
        <p:nvSpPr>
          <p:cNvPr id="4" name="Slide Number Placeholder 3"/>
          <p:cNvSpPr>
            <a:spLocks noGrp="1"/>
          </p:cNvSpPr>
          <p:nvPr>
            <p:ph type="sldNum" sz="quarter" idx="10"/>
          </p:nvPr>
        </p:nvSpPr>
        <p:spPr/>
        <p:txBody>
          <a:bodyPr/>
          <a:lstStyle/>
          <a:p>
            <a:fld id="{6A0E759B-1440-4D26-B214-F4A7E038E1AA}" type="slidenum">
              <a:rPr lang="en-US" smtClean="0"/>
              <a:pPr/>
              <a:t>29</a:t>
            </a:fld>
            <a:endParaRPr lang="en-US"/>
          </a:p>
        </p:txBody>
      </p:sp>
    </p:spTree>
    <p:extLst>
      <p:ext uri="{BB962C8B-B14F-4D97-AF65-F5344CB8AC3E}">
        <p14:creationId xmlns:p14="http://schemas.microsoft.com/office/powerpoint/2010/main" xmlns="" val="207436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21860"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15656CF-1BE2-440F-8AE7-2587FAA42F5A}" type="slidenum">
              <a:rPr lang="en-US"/>
              <a:pPr fontAlgn="base">
                <a:spcBef>
                  <a:spcPct val="0"/>
                </a:spcBef>
                <a:spcAft>
                  <a:spcPct val="0"/>
                </a:spcAft>
                <a:defRPr/>
              </a:pPr>
              <a:t>8</a:t>
            </a:fld>
            <a:endParaRPr lang="en-US"/>
          </a:p>
        </p:txBody>
      </p:sp>
    </p:spTree>
    <p:extLst>
      <p:ext uri="{BB962C8B-B14F-4D97-AF65-F5344CB8AC3E}">
        <p14:creationId xmlns:p14="http://schemas.microsoft.com/office/powerpoint/2010/main" xmlns="" val="1776906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704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xmlns="" val="1653182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14CEAE1-2678-4729-8778-92CDCDAE59B6}" type="slidenum">
              <a:rPr lang="en-US">
                <a:latin typeface="Times" pitchFamily="18" charset="0"/>
              </a:rPr>
              <a:pPr fontAlgn="base">
                <a:spcBef>
                  <a:spcPct val="0"/>
                </a:spcBef>
                <a:spcAft>
                  <a:spcPct val="0"/>
                </a:spcAft>
                <a:defRPr/>
              </a:pPr>
              <a:t>10</a:t>
            </a:fld>
            <a:endParaRPr lang="en-US">
              <a:latin typeface="Times" pitchFamily="18" charset="0"/>
            </a:endParaRPr>
          </a:p>
        </p:txBody>
      </p:sp>
      <p:sp>
        <p:nvSpPr>
          <p:cNvPr id="890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9092"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latin typeface="Times" pitchFamily="18" charset="0"/>
              <a:cs typeface="Arial" charset="0"/>
            </a:endParaRPr>
          </a:p>
        </p:txBody>
      </p:sp>
    </p:spTree>
    <p:extLst>
      <p:ext uri="{BB962C8B-B14F-4D97-AF65-F5344CB8AC3E}">
        <p14:creationId xmlns:p14="http://schemas.microsoft.com/office/powerpoint/2010/main" xmlns="" val="98676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011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i="1" dirty="0" smtClean="0"/>
              <a:t>Teaching Tip: Ask the students what things they currently purchase but plan </a:t>
            </a:r>
            <a:r>
              <a:rPr lang="en-US" dirty="0" smtClean="0"/>
              <a:t>to stop buying once they graduate and get a full-time job. You’re likely to get lots of examples of inferior goods.</a:t>
            </a:r>
          </a:p>
        </p:txBody>
      </p:sp>
    </p:spTree>
    <p:extLst>
      <p:ext uri="{BB962C8B-B14F-4D97-AF65-F5344CB8AC3E}">
        <p14:creationId xmlns:p14="http://schemas.microsoft.com/office/powerpoint/2010/main" xmlns="" val="3312175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11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Instructor Notes:  There are tons of examples here, and students may need a few to get the hang of it.  </a:t>
            </a:r>
          </a:p>
          <a:p>
            <a:pPr eaLnBrk="1" hangingPunct="1">
              <a:spcBef>
                <a:spcPct val="0"/>
              </a:spcBef>
            </a:pPr>
            <a:r>
              <a:rPr lang="en-US" dirty="0" smtClean="0"/>
              <a:t>The Atkins diet craze influenced the types of food people ate.  Consumers switched away from carbohydrates and started eating more red meat.  Of course, when Dr. Atkins died</a:t>
            </a:r>
            <a:r>
              <a:rPr lang="en-US" baseline="0" dirty="0" smtClean="0"/>
              <a:t> of </a:t>
            </a:r>
            <a:r>
              <a:rPr lang="en-US" dirty="0" smtClean="0"/>
              <a:t>a heart attack, dieters began to rethink their food choices and started consuming less red meat.</a:t>
            </a:r>
          </a:p>
          <a:p>
            <a:pPr eaLnBrk="1" hangingPunct="1">
              <a:spcBef>
                <a:spcPct val="0"/>
              </a:spcBef>
            </a:pPr>
            <a:r>
              <a:rPr lang="en-US" dirty="0" smtClean="0"/>
              <a:t>Advertising tries to influence tastes and preferences.  Students will easily recognize this.  A good exercise would be to talk about both good and bad television commercials.</a:t>
            </a:r>
          </a:p>
          <a:p>
            <a:pPr eaLnBrk="1" hangingPunct="1">
              <a:spcBef>
                <a:spcPct val="0"/>
              </a:spcBef>
            </a:pPr>
            <a:endParaRPr lang="en-US" dirty="0" smtClean="0"/>
          </a:p>
        </p:txBody>
      </p:sp>
    </p:spTree>
    <p:extLst>
      <p:ext uri="{BB962C8B-B14F-4D97-AF65-F5344CB8AC3E}">
        <p14:creationId xmlns:p14="http://schemas.microsoft.com/office/powerpoint/2010/main" xmlns="" val="2370597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16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spcBef>
                <a:spcPct val="0"/>
              </a:spcBef>
            </a:pPr>
            <a:r>
              <a:rPr lang="en-US" sz="800" dirty="0" smtClean="0"/>
              <a:t>Instructor Notes:  This one often gives students some trouble.  It is important to stress that this price-demand relationship is at different points in time.  Buyers will postpone purchases if they think prices will fall and will accelerate their purchases if they think prices will rise.</a:t>
            </a:r>
          </a:p>
          <a:p>
            <a:pPr eaLnBrk="1" hangingPunct="1">
              <a:lnSpc>
                <a:spcPct val="80000"/>
              </a:lnSpc>
              <a:spcBef>
                <a:spcPct val="0"/>
              </a:spcBef>
            </a:pPr>
            <a:r>
              <a:rPr lang="en-US" sz="800" dirty="0" smtClean="0"/>
              <a:t>Many states in the United States offer sales tax holidays, during which certain goods, such as clothing, electronics, and school supplies, are exempted from state sales taxes for a brief period, typically just before school commences in the fall.  Many parents time purchases for their children around these tax holidays, since the prices on things like laptops will be lower (anywhere from 4% to 7%).</a:t>
            </a:r>
          </a:p>
          <a:p>
            <a:pPr eaLnBrk="1" hangingPunct="1">
              <a:lnSpc>
                <a:spcPct val="80000"/>
              </a:lnSpc>
              <a:spcBef>
                <a:spcPct val="0"/>
              </a:spcBef>
            </a:pPr>
            <a:r>
              <a:rPr lang="en-US" sz="800" dirty="0" smtClean="0"/>
              <a:t>Consumers tend to respond to natural disasters in the opposite direction.  After a severe hurricane, for example, consumers often fear that gas prices will climb and rush to the gas stations to fill up the tanks in their cars to preempt the price increase.  </a:t>
            </a:r>
          </a:p>
          <a:p>
            <a:pPr eaLnBrk="1" hangingPunct="1">
              <a:lnSpc>
                <a:spcPct val="80000"/>
              </a:lnSpc>
              <a:spcBef>
                <a:spcPct val="0"/>
              </a:spcBef>
            </a:pPr>
            <a:endParaRPr lang="en-US" sz="800" dirty="0" smtClean="0"/>
          </a:p>
          <a:p>
            <a:pPr eaLnBrk="1" hangingPunct="1">
              <a:lnSpc>
                <a:spcPct val="80000"/>
              </a:lnSpc>
              <a:spcBef>
                <a:spcPct val="0"/>
              </a:spcBef>
            </a:pPr>
            <a:r>
              <a:rPr lang="en-US" sz="800" dirty="0" smtClean="0"/>
              <a:t>From “Liquor Store Shoppers Beat Tax” by Ryan </a:t>
            </a:r>
            <a:r>
              <a:rPr lang="en-US" sz="800" dirty="0" err="1" smtClean="0"/>
              <a:t>Alessi</a:t>
            </a:r>
            <a:r>
              <a:rPr lang="en-US" sz="800" dirty="0" smtClean="0"/>
              <a:t> </a:t>
            </a:r>
            <a:r>
              <a:rPr lang="en-US" sz="800" i="1" dirty="0" smtClean="0"/>
              <a:t>Lexington Herald Leader</a:t>
            </a:r>
            <a:r>
              <a:rPr lang="en-US" sz="800" dirty="0" smtClean="0"/>
              <a:t> March 30, 2009</a:t>
            </a:r>
          </a:p>
          <a:p>
            <a:pPr eaLnBrk="1" hangingPunct="1">
              <a:lnSpc>
                <a:spcPct val="80000"/>
              </a:lnSpc>
              <a:spcBef>
                <a:spcPct val="0"/>
              </a:spcBef>
            </a:pPr>
            <a:r>
              <a:rPr lang="en-US" sz="800" dirty="0" smtClean="0"/>
              <a:t>Ever since the Kentucky General Assembly approved a new 6% sales </a:t>
            </a:r>
            <a:r>
              <a:rPr lang="en-US" sz="800" b="1" dirty="0" smtClean="0"/>
              <a:t>tax</a:t>
            </a:r>
            <a:r>
              <a:rPr lang="en-US" sz="800" dirty="0" smtClean="0"/>
              <a:t> on </a:t>
            </a:r>
            <a:r>
              <a:rPr lang="en-US" sz="800" b="1" dirty="0" smtClean="0"/>
              <a:t>alcohol</a:t>
            </a:r>
            <a:r>
              <a:rPr lang="en-US" sz="800" dirty="0" smtClean="0"/>
              <a:t> last month, </a:t>
            </a:r>
            <a:r>
              <a:rPr lang="en-US" sz="800" dirty="0" err="1" smtClean="0"/>
              <a:t>Torry</a:t>
            </a:r>
            <a:r>
              <a:rPr lang="en-US" sz="800" dirty="0" smtClean="0"/>
              <a:t> </a:t>
            </a:r>
            <a:r>
              <a:rPr lang="en-US" sz="800" dirty="0" err="1" smtClean="0"/>
              <a:t>Lemp</a:t>
            </a:r>
            <a:r>
              <a:rPr lang="en-US" sz="800" dirty="0" smtClean="0"/>
              <a:t> had made a mental note to go on a liquor run before the levy takes effect April 1. So </a:t>
            </a:r>
            <a:r>
              <a:rPr lang="en-US" sz="800" dirty="0" err="1" smtClean="0"/>
              <a:t>Lemp</a:t>
            </a:r>
            <a:r>
              <a:rPr lang="en-US" sz="800" dirty="0" smtClean="0"/>
              <a:t> and his brother Terry, who was visiting from Florida, spent part of Sunday afternoon at the Beaumont Centre Liquor Barn in Lexington filling a cart with bottles of wine, vodka and tequila to save a few bucks before Wednesday. </a:t>
            </a:r>
          </a:p>
          <a:p>
            <a:pPr eaLnBrk="1" hangingPunct="1">
              <a:lnSpc>
                <a:spcPct val="80000"/>
              </a:lnSpc>
              <a:spcBef>
                <a:spcPct val="0"/>
              </a:spcBef>
            </a:pPr>
            <a:r>
              <a:rPr lang="en-US" sz="800" dirty="0" smtClean="0"/>
              <a:t> "That's why we're here. Last time I was in here, I thought 'I have to be back here before the </a:t>
            </a:r>
            <a:r>
              <a:rPr lang="en-US" sz="800" b="1" dirty="0" smtClean="0"/>
              <a:t>tax</a:t>
            </a:r>
            <a:r>
              <a:rPr lang="en-US" sz="800" dirty="0" smtClean="0"/>
              <a:t> kicks in on the first,'" </a:t>
            </a:r>
            <a:r>
              <a:rPr lang="en-US" sz="800" dirty="0" err="1" smtClean="0"/>
              <a:t>Torry</a:t>
            </a:r>
            <a:r>
              <a:rPr lang="en-US" sz="800" dirty="0" smtClean="0"/>
              <a:t> </a:t>
            </a:r>
            <a:r>
              <a:rPr lang="en-US" sz="800" dirty="0" err="1" smtClean="0"/>
              <a:t>Lemp</a:t>
            </a:r>
            <a:r>
              <a:rPr lang="en-US" sz="800" dirty="0" smtClean="0"/>
              <a:t> said. </a:t>
            </a:r>
          </a:p>
          <a:p>
            <a:pPr eaLnBrk="1" hangingPunct="1">
              <a:lnSpc>
                <a:spcPct val="80000"/>
              </a:lnSpc>
              <a:spcBef>
                <a:spcPct val="0"/>
              </a:spcBef>
            </a:pPr>
            <a:r>
              <a:rPr lang="en-US" sz="800" dirty="0" smtClean="0"/>
              <a:t> Even if Liquor Barn customers didn't know the new </a:t>
            </a:r>
            <a:r>
              <a:rPr lang="en-US" sz="800" b="1" dirty="0" smtClean="0"/>
              <a:t>tax</a:t>
            </a:r>
            <a:r>
              <a:rPr lang="en-US" sz="800" dirty="0" smtClean="0"/>
              <a:t> is coming when they walked into the store, it was hard to miss the dozens of fluorescent tags taped below bottles of wine, liquor and packs of beer. </a:t>
            </a:r>
          </a:p>
          <a:p>
            <a:pPr eaLnBrk="1" hangingPunct="1">
              <a:lnSpc>
                <a:spcPct val="80000"/>
              </a:lnSpc>
              <a:spcBef>
                <a:spcPct val="0"/>
              </a:spcBef>
            </a:pPr>
            <a:r>
              <a:rPr lang="en-US" sz="800" dirty="0" smtClean="0"/>
              <a:t> Liquor Barn's "Beat the </a:t>
            </a:r>
            <a:r>
              <a:rPr lang="en-US" sz="800" b="1" dirty="0" smtClean="0"/>
              <a:t>tax</a:t>
            </a:r>
            <a:r>
              <a:rPr lang="en-US" sz="800" dirty="0" smtClean="0"/>
              <a:t>" tags outlined how much each bottle will cost at the register before April 1 and what it will be afterward. </a:t>
            </a:r>
          </a:p>
          <a:p>
            <a:pPr eaLnBrk="1" hangingPunct="1">
              <a:lnSpc>
                <a:spcPct val="80000"/>
              </a:lnSpc>
              <a:spcBef>
                <a:spcPct val="0"/>
              </a:spcBef>
            </a:pPr>
            <a:r>
              <a:rPr lang="en-US" sz="800" dirty="0" smtClean="0"/>
              <a:t> One tag underneath a 1.75 liter bottle of Tanqueray Vodka noted: "Today you pay $35.29. April 1 you pay $37.40." </a:t>
            </a:r>
          </a:p>
          <a:p>
            <a:pPr eaLnBrk="1" hangingPunct="1">
              <a:lnSpc>
                <a:spcPct val="80000"/>
              </a:lnSpc>
              <a:spcBef>
                <a:spcPct val="0"/>
              </a:spcBef>
            </a:pPr>
            <a:r>
              <a:rPr lang="en-US" sz="800" dirty="0" smtClean="0"/>
              <a:t> "That was my idea," Liquor Barn president Roger </a:t>
            </a:r>
            <a:r>
              <a:rPr lang="en-US" sz="800" dirty="0" err="1" smtClean="0"/>
              <a:t>Leasor</a:t>
            </a:r>
            <a:r>
              <a:rPr lang="en-US" sz="800" dirty="0" smtClean="0"/>
              <a:t> said of the tags. "And we're seeing some response from it. It's not huge but it's building." </a:t>
            </a:r>
          </a:p>
          <a:p>
            <a:pPr eaLnBrk="1" hangingPunct="1">
              <a:lnSpc>
                <a:spcPct val="80000"/>
              </a:lnSpc>
              <a:spcBef>
                <a:spcPct val="0"/>
              </a:spcBef>
            </a:pPr>
            <a:r>
              <a:rPr lang="en-US" sz="800" dirty="0" smtClean="0"/>
              <a:t> </a:t>
            </a:r>
            <a:r>
              <a:rPr lang="en-US" sz="800" dirty="0" err="1" smtClean="0"/>
              <a:t>Leasor</a:t>
            </a:r>
            <a:r>
              <a:rPr lang="en-US" sz="800" dirty="0" smtClean="0"/>
              <a:t> said the Lexington area Liquor Barn stores might stay open beyond their normal 10 p.m. closing time Tuesday in case of a last-minute rush as consumers try to stock up before the </a:t>
            </a:r>
            <a:r>
              <a:rPr lang="en-US" sz="800" b="1" dirty="0" smtClean="0"/>
              <a:t>tax</a:t>
            </a:r>
            <a:r>
              <a:rPr lang="en-US" sz="800" dirty="0" smtClean="0"/>
              <a:t> takes effect. </a:t>
            </a:r>
          </a:p>
          <a:p>
            <a:pPr eaLnBrk="1" hangingPunct="1">
              <a:lnSpc>
                <a:spcPct val="80000"/>
              </a:lnSpc>
              <a:spcBef>
                <a:spcPct val="0"/>
              </a:spcBef>
            </a:pPr>
            <a:r>
              <a:rPr lang="en-US" sz="800" dirty="0" smtClean="0"/>
              <a:t> Currently, liquor, wine and beer sold in Kentucky stores are taxed only on the wholesale level, so the </a:t>
            </a:r>
            <a:r>
              <a:rPr lang="en-US" sz="800" b="1" dirty="0" smtClean="0"/>
              <a:t>tax</a:t>
            </a:r>
            <a:r>
              <a:rPr lang="en-US" sz="800" dirty="0" smtClean="0"/>
              <a:t> is built into the price. However, bottles or drafts sold in restaurants and bars do have sales </a:t>
            </a:r>
            <a:r>
              <a:rPr lang="en-US" sz="800" b="1" dirty="0" smtClean="0"/>
              <a:t>tax</a:t>
            </a:r>
            <a:r>
              <a:rPr lang="en-US" sz="800" dirty="0" smtClean="0"/>
              <a:t> applied. </a:t>
            </a:r>
          </a:p>
          <a:p>
            <a:pPr eaLnBrk="1" hangingPunct="1">
              <a:lnSpc>
                <a:spcPct val="80000"/>
              </a:lnSpc>
              <a:spcBef>
                <a:spcPct val="0"/>
              </a:spcBef>
            </a:pPr>
            <a:r>
              <a:rPr lang="en-US" sz="800" dirty="0" smtClean="0"/>
              <a:t> The legislature approved tacking on the 6% sales </a:t>
            </a:r>
            <a:r>
              <a:rPr lang="en-US" sz="800" b="1" dirty="0" smtClean="0"/>
              <a:t>tax</a:t>
            </a:r>
            <a:r>
              <a:rPr lang="en-US" sz="800" dirty="0" smtClean="0"/>
              <a:t> - the same level applied to products other than food and medicine - as part of a package of measures to plug an expected $456 million hole in the state budget this fiscal year, which ends June 30. </a:t>
            </a:r>
          </a:p>
          <a:p>
            <a:pPr eaLnBrk="1" hangingPunct="1">
              <a:lnSpc>
                <a:spcPct val="80000"/>
              </a:lnSpc>
              <a:spcBef>
                <a:spcPct val="0"/>
              </a:spcBef>
            </a:pPr>
            <a:r>
              <a:rPr lang="en-US" sz="800" dirty="0" smtClean="0"/>
              <a:t> In addition to the </a:t>
            </a:r>
            <a:r>
              <a:rPr lang="en-US" sz="800" b="1" dirty="0" smtClean="0"/>
              <a:t>alcohol</a:t>
            </a:r>
            <a:r>
              <a:rPr lang="en-US" sz="800" dirty="0" smtClean="0"/>
              <a:t> sales </a:t>
            </a:r>
            <a:r>
              <a:rPr lang="en-US" sz="800" b="1" dirty="0" smtClean="0"/>
              <a:t>tax</a:t>
            </a:r>
            <a:r>
              <a:rPr lang="en-US" sz="800" dirty="0" smtClean="0"/>
              <a:t>, lawmakers raised the cigarette </a:t>
            </a:r>
            <a:r>
              <a:rPr lang="en-US" sz="800" b="1" dirty="0" smtClean="0"/>
              <a:t>tax</a:t>
            </a:r>
            <a:r>
              <a:rPr lang="en-US" sz="800" dirty="0" smtClean="0"/>
              <a:t> 30 cents per pack and shifted some government funds around. </a:t>
            </a:r>
          </a:p>
          <a:p>
            <a:pPr eaLnBrk="1" hangingPunct="1">
              <a:lnSpc>
                <a:spcPct val="80000"/>
              </a:lnSpc>
              <a:spcBef>
                <a:spcPct val="0"/>
              </a:spcBef>
            </a:pPr>
            <a:r>
              <a:rPr lang="en-US" sz="800" dirty="0" smtClean="0"/>
              <a:t> Gov. Steve </a:t>
            </a:r>
            <a:r>
              <a:rPr lang="en-US" sz="800" dirty="0" err="1" smtClean="0"/>
              <a:t>Beshear</a:t>
            </a:r>
            <a:r>
              <a:rPr lang="en-US" sz="800" dirty="0" smtClean="0"/>
              <a:t> also is imposing 4% cuts to state agencies and 2% to universities, although the budget reductions would have been broader and deeper without the cigarette and </a:t>
            </a:r>
            <a:r>
              <a:rPr lang="en-US" sz="800" b="1" dirty="0" smtClean="0"/>
              <a:t>alcohol</a:t>
            </a:r>
            <a:r>
              <a:rPr lang="en-US" sz="800" dirty="0" smtClean="0"/>
              <a:t> </a:t>
            </a:r>
            <a:r>
              <a:rPr lang="en-US" sz="800" b="1" dirty="0" smtClean="0"/>
              <a:t>taxes</a:t>
            </a:r>
            <a:r>
              <a:rPr lang="en-US" sz="800" dirty="0" smtClean="0"/>
              <a:t>. The income from those increases will raise $52 million by July 1 and more than three times that in fiscal year 2010. </a:t>
            </a:r>
          </a:p>
          <a:p>
            <a:pPr eaLnBrk="1" hangingPunct="1">
              <a:lnSpc>
                <a:spcPct val="80000"/>
              </a:lnSpc>
              <a:spcBef>
                <a:spcPct val="0"/>
              </a:spcBef>
            </a:pPr>
            <a:r>
              <a:rPr lang="en-US" sz="800" dirty="0" smtClean="0"/>
              <a:t>Pre-party boost expected </a:t>
            </a:r>
          </a:p>
          <a:p>
            <a:pPr eaLnBrk="1" hangingPunct="1">
              <a:lnSpc>
                <a:spcPct val="80000"/>
              </a:lnSpc>
              <a:spcBef>
                <a:spcPct val="0"/>
              </a:spcBef>
            </a:pPr>
            <a:r>
              <a:rPr lang="en-US" sz="800" dirty="0" smtClean="0"/>
              <a:t>"I think they've got to </a:t>
            </a:r>
            <a:r>
              <a:rPr lang="en-US" sz="800" b="1" dirty="0" smtClean="0"/>
              <a:t>tax</a:t>
            </a:r>
            <a:r>
              <a:rPr lang="en-US" sz="800" dirty="0" smtClean="0"/>
              <a:t> something. They might as well </a:t>
            </a:r>
            <a:r>
              <a:rPr lang="en-US" sz="800" b="1" dirty="0" smtClean="0"/>
              <a:t>tax</a:t>
            </a:r>
            <a:r>
              <a:rPr lang="en-US" sz="800" dirty="0" smtClean="0"/>
              <a:t> booze and cigarettes," said James </a:t>
            </a:r>
            <a:r>
              <a:rPr lang="en-US" sz="800" dirty="0" err="1" smtClean="0"/>
              <a:t>Mischka</a:t>
            </a:r>
            <a:r>
              <a:rPr lang="en-US" sz="800" dirty="0" smtClean="0"/>
              <a:t>, who lives in Lexington on the weekends and was browsing for </a:t>
            </a:r>
            <a:r>
              <a:rPr lang="en-US" sz="800" dirty="0" err="1" smtClean="0"/>
              <a:t>Seagrams</a:t>
            </a:r>
            <a:r>
              <a:rPr lang="en-US" sz="800" dirty="0" smtClean="0"/>
              <a:t> vodka Sunday. </a:t>
            </a:r>
          </a:p>
          <a:p>
            <a:pPr eaLnBrk="1" hangingPunct="1">
              <a:lnSpc>
                <a:spcPct val="80000"/>
              </a:lnSpc>
              <a:spcBef>
                <a:spcPct val="0"/>
              </a:spcBef>
            </a:pPr>
            <a:r>
              <a:rPr lang="en-US" sz="800" dirty="0" smtClean="0"/>
              <a:t> </a:t>
            </a:r>
            <a:r>
              <a:rPr lang="en-US" sz="800" dirty="0" err="1" smtClean="0"/>
              <a:t>Mischka</a:t>
            </a:r>
            <a:r>
              <a:rPr lang="en-US" sz="800" dirty="0" smtClean="0"/>
              <a:t> said he didn't know about the new </a:t>
            </a:r>
            <a:r>
              <a:rPr lang="en-US" sz="800" b="1" dirty="0" smtClean="0"/>
              <a:t>tax</a:t>
            </a:r>
            <a:r>
              <a:rPr lang="en-US" sz="800" dirty="0" smtClean="0"/>
              <a:t> until he came into Liquor Barn Sunday. But he said he didn't think it would deter him from buying </a:t>
            </a:r>
            <a:r>
              <a:rPr lang="en-US" sz="800" b="1" dirty="0" smtClean="0"/>
              <a:t>alcohol</a:t>
            </a:r>
            <a:r>
              <a:rPr lang="en-US" sz="800" dirty="0" smtClean="0"/>
              <a:t>. </a:t>
            </a:r>
          </a:p>
          <a:p>
            <a:pPr eaLnBrk="1" hangingPunct="1">
              <a:lnSpc>
                <a:spcPct val="80000"/>
              </a:lnSpc>
              <a:spcBef>
                <a:spcPct val="0"/>
              </a:spcBef>
            </a:pPr>
            <a:r>
              <a:rPr lang="en-US" sz="800" dirty="0" smtClean="0"/>
              <a:t> </a:t>
            </a:r>
            <a:r>
              <a:rPr lang="en-US" sz="800" dirty="0" err="1" smtClean="0"/>
              <a:t>Leasor</a:t>
            </a:r>
            <a:r>
              <a:rPr lang="en-US" sz="800" dirty="0" smtClean="0"/>
              <a:t>, Liquor Barn's president, said he estimated </a:t>
            </a:r>
            <a:r>
              <a:rPr lang="en-US" sz="800" smtClean="0"/>
              <a:t>about 30% </a:t>
            </a:r>
            <a:r>
              <a:rPr lang="en-US" sz="800" dirty="0" smtClean="0"/>
              <a:t>of the stores' customers don't know that they haven't had to pay sales </a:t>
            </a:r>
            <a:r>
              <a:rPr lang="en-US" sz="800" b="1" dirty="0" smtClean="0"/>
              <a:t>tax</a:t>
            </a:r>
            <a:r>
              <a:rPr lang="en-US" sz="800" dirty="0" smtClean="0"/>
              <a:t> at the register on beer or liquor until the levy approved by the legislature. Now that the </a:t>
            </a:r>
            <a:r>
              <a:rPr lang="en-US" sz="800" b="1" dirty="0" smtClean="0"/>
              <a:t>tax</a:t>
            </a:r>
            <a:r>
              <a:rPr lang="en-US" sz="800" dirty="0" smtClean="0"/>
              <a:t> increase has generated publicity, he said, he's expecting many people with upcoming events, such as weddings or Kentucky Derby parties, to buy their booze in the next two days. </a:t>
            </a:r>
          </a:p>
          <a:p>
            <a:pPr eaLnBrk="1" hangingPunct="1">
              <a:lnSpc>
                <a:spcPct val="80000"/>
              </a:lnSpc>
              <a:spcBef>
                <a:spcPct val="0"/>
              </a:spcBef>
            </a:pPr>
            <a:r>
              <a:rPr lang="en-US" sz="800" dirty="0" smtClean="0"/>
              <a:t> One customer at Shoppers Village Liquors near Chevy Chase spent $639 Sunday afternoon to buy five boxes of liquor, including two cases of bourbon and a case of vodka for his mother, said clerk Shelby </a:t>
            </a:r>
            <a:r>
              <a:rPr lang="en-US" sz="800" dirty="0" err="1" smtClean="0"/>
              <a:t>McCuddy</a:t>
            </a:r>
            <a:r>
              <a:rPr lang="en-US" sz="800" dirty="0" smtClean="0"/>
              <a:t>. </a:t>
            </a:r>
          </a:p>
          <a:p>
            <a:pPr eaLnBrk="1" hangingPunct="1">
              <a:lnSpc>
                <a:spcPct val="80000"/>
              </a:lnSpc>
              <a:spcBef>
                <a:spcPct val="0"/>
              </a:spcBef>
            </a:pPr>
            <a:r>
              <a:rPr lang="en-US" sz="800" dirty="0" smtClean="0"/>
              <a:t> That saved him $38 he would have paid in sales </a:t>
            </a:r>
            <a:r>
              <a:rPr lang="en-US" sz="800" b="1" dirty="0" smtClean="0"/>
              <a:t>tax</a:t>
            </a:r>
            <a:r>
              <a:rPr lang="en-US" sz="800" dirty="0" smtClean="0"/>
              <a:t> after April 1. </a:t>
            </a:r>
          </a:p>
          <a:p>
            <a:pPr eaLnBrk="1" hangingPunct="1">
              <a:lnSpc>
                <a:spcPct val="80000"/>
              </a:lnSpc>
              <a:spcBef>
                <a:spcPct val="0"/>
              </a:spcBef>
            </a:pPr>
            <a:r>
              <a:rPr lang="en-US" sz="800" dirty="0" smtClean="0"/>
              <a:t> "People are taking moderate advantage of it and that will build toward Tuesday," said </a:t>
            </a:r>
            <a:r>
              <a:rPr lang="en-US" sz="800" dirty="0" err="1" smtClean="0"/>
              <a:t>Leasor</a:t>
            </a:r>
            <a:r>
              <a:rPr lang="en-US" sz="800" dirty="0" smtClean="0"/>
              <a:t>, whose company also owns Shoppers Village. "It'll be interesting to see what happens in April. I don't know what to expect. But I don't think it will change people's habits in the long run." </a:t>
            </a:r>
          </a:p>
          <a:p>
            <a:pPr eaLnBrk="1" hangingPunct="1">
              <a:lnSpc>
                <a:spcPct val="80000"/>
              </a:lnSpc>
              <a:spcBef>
                <a:spcPct val="0"/>
              </a:spcBef>
            </a:pPr>
            <a:r>
              <a:rPr lang="en-US" sz="800" dirty="0" smtClean="0"/>
              <a:t>Cigarette </a:t>
            </a:r>
            <a:r>
              <a:rPr lang="en-US" sz="800" b="1" dirty="0" smtClean="0"/>
              <a:t>tax</a:t>
            </a:r>
            <a:r>
              <a:rPr lang="en-US" sz="800" dirty="0" smtClean="0"/>
              <a:t> a bigger hit </a:t>
            </a:r>
          </a:p>
          <a:p>
            <a:pPr eaLnBrk="1" hangingPunct="1">
              <a:lnSpc>
                <a:spcPct val="80000"/>
              </a:lnSpc>
              <a:spcBef>
                <a:spcPct val="0"/>
              </a:spcBef>
            </a:pPr>
            <a:r>
              <a:rPr lang="en-US" sz="800" dirty="0" smtClean="0"/>
              <a:t> Josh Talbert of Lexington said the </a:t>
            </a:r>
            <a:r>
              <a:rPr lang="en-US" sz="800" b="1" dirty="0" smtClean="0"/>
              <a:t>tax</a:t>
            </a:r>
            <a:r>
              <a:rPr lang="en-US" sz="800" dirty="0" smtClean="0"/>
              <a:t> might hurt more this summer when he and his wife throw some barbecues. The big financial hit for the Talbert household will be the cigarette </a:t>
            </a:r>
            <a:r>
              <a:rPr lang="en-US" sz="800" b="1" dirty="0" smtClean="0"/>
              <a:t>tax</a:t>
            </a:r>
            <a:r>
              <a:rPr lang="en-US" sz="800" dirty="0" smtClean="0"/>
              <a:t> increase, coupled with a 62-cent federal cigarette </a:t>
            </a:r>
            <a:r>
              <a:rPr lang="en-US" sz="800" b="1" dirty="0" smtClean="0"/>
              <a:t>tax</a:t>
            </a:r>
            <a:r>
              <a:rPr lang="en-US" sz="800" dirty="0" smtClean="0"/>
              <a:t> increase, he said. But he hoped his wife, who smoked a pack a day before becoming pregnant, will use the 92 cents per pack jump in </a:t>
            </a:r>
            <a:r>
              <a:rPr lang="en-US" sz="800" b="1" dirty="0" smtClean="0"/>
              <a:t>taxes</a:t>
            </a:r>
            <a:r>
              <a:rPr lang="en-US" sz="800" dirty="0" smtClean="0"/>
              <a:t> as motivation to quit. </a:t>
            </a:r>
          </a:p>
          <a:p>
            <a:pPr eaLnBrk="1" hangingPunct="1">
              <a:lnSpc>
                <a:spcPct val="80000"/>
              </a:lnSpc>
              <a:spcBef>
                <a:spcPct val="0"/>
              </a:spcBef>
            </a:pPr>
            <a:r>
              <a:rPr lang="en-US" sz="800" dirty="0" smtClean="0"/>
              <a:t> </a:t>
            </a:r>
            <a:r>
              <a:rPr lang="en-US" sz="800" dirty="0" err="1" smtClean="0"/>
              <a:t>Torry</a:t>
            </a:r>
            <a:r>
              <a:rPr lang="en-US" sz="800" dirty="0" smtClean="0"/>
              <a:t> </a:t>
            </a:r>
            <a:r>
              <a:rPr lang="en-US" sz="800" dirty="0" err="1" smtClean="0"/>
              <a:t>Lemp</a:t>
            </a:r>
            <a:r>
              <a:rPr lang="en-US" sz="800" dirty="0" smtClean="0"/>
              <a:t> said Sunday marked his second day being cigarette-free, although he admitted to chomping on cigars to help </a:t>
            </a:r>
            <a:r>
              <a:rPr lang="en-US" sz="800" dirty="0" err="1" smtClean="0"/>
              <a:t>ween</a:t>
            </a:r>
            <a:r>
              <a:rPr lang="en-US" sz="800" dirty="0" smtClean="0"/>
              <a:t> [sic] him off a habit he's had for 32 of his 46 years. </a:t>
            </a:r>
          </a:p>
          <a:p>
            <a:pPr eaLnBrk="1" hangingPunct="1">
              <a:lnSpc>
                <a:spcPct val="80000"/>
              </a:lnSpc>
              <a:spcBef>
                <a:spcPct val="0"/>
              </a:spcBef>
            </a:pPr>
            <a:r>
              <a:rPr lang="en-US" sz="800" dirty="0" smtClean="0"/>
              <a:t>That, he said, might be the best result of all the </a:t>
            </a:r>
            <a:r>
              <a:rPr lang="en-US" sz="800" b="1" dirty="0" smtClean="0"/>
              <a:t>tax</a:t>
            </a:r>
            <a:r>
              <a:rPr lang="en-US" sz="800" dirty="0" smtClean="0"/>
              <a:t> increases. </a:t>
            </a:r>
          </a:p>
          <a:p>
            <a:pPr eaLnBrk="1" hangingPunct="1">
              <a:lnSpc>
                <a:spcPct val="80000"/>
              </a:lnSpc>
              <a:spcBef>
                <a:spcPct val="0"/>
              </a:spcBef>
            </a:pPr>
            <a:r>
              <a:rPr lang="en-US" sz="800" dirty="0" smtClean="0"/>
              <a:t> "I can't afford to smoke anymore," he said. "It's time to quit anyway for my health. I want to live a lot longer." </a:t>
            </a:r>
          </a:p>
          <a:p>
            <a:pPr eaLnBrk="1" hangingPunct="1">
              <a:lnSpc>
                <a:spcPct val="80000"/>
              </a:lnSpc>
              <a:spcBef>
                <a:spcPct val="0"/>
              </a:spcBef>
            </a:pPr>
            <a:r>
              <a:rPr lang="en-US" sz="800" dirty="0" smtClean="0"/>
              <a:t> Reach Ryan </a:t>
            </a:r>
            <a:r>
              <a:rPr lang="en-US" sz="800" dirty="0" err="1" smtClean="0"/>
              <a:t>Alessi</a:t>
            </a:r>
            <a:r>
              <a:rPr lang="en-US" sz="800" dirty="0" smtClean="0"/>
              <a:t> at (859) 231-1303.</a:t>
            </a:r>
          </a:p>
          <a:p>
            <a:pPr eaLnBrk="1" hangingPunct="1">
              <a:lnSpc>
                <a:spcPct val="80000"/>
              </a:lnSpc>
              <a:spcBef>
                <a:spcPct val="0"/>
              </a:spcBef>
            </a:pPr>
            <a:endParaRPr lang="en-US" sz="800" dirty="0" smtClean="0"/>
          </a:p>
          <a:p>
            <a:pPr eaLnBrk="1" hangingPunct="1">
              <a:lnSpc>
                <a:spcPct val="80000"/>
              </a:lnSpc>
              <a:spcBef>
                <a:spcPct val="0"/>
              </a:spcBef>
            </a:pPr>
            <a:endParaRPr lang="en-US" sz="800" dirty="0" smtClean="0"/>
          </a:p>
        </p:txBody>
      </p:sp>
    </p:spTree>
    <p:extLst>
      <p:ext uri="{BB962C8B-B14F-4D97-AF65-F5344CB8AC3E}">
        <p14:creationId xmlns:p14="http://schemas.microsoft.com/office/powerpoint/2010/main" xmlns="" val="3254612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8EC491-2BB0-4403-8F5B-0CB090FEAC47}" type="slidenum">
              <a:rPr lang="en-US"/>
              <a:pPr/>
              <a:t>15</a:t>
            </a:fld>
            <a:endParaRPr lang="en-US"/>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pPr>
              <a:lnSpc>
                <a:spcPct val="90000"/>
              </a:lnSpc>
            </a:pPr>
            <a:endParaRPr lang="en-US" dirty="0"/>
          </a:p>
        </p:txBody>
      </p:sp>
    </p:spTree>
    <p:extLst>
      <p:ext uri="{BB962C8B-B14F-4D97-AF65-F5344CB8AC3E}">
        <p14:creationId xmlns:p14="http://schemas.microsoft.com/office/powerpoint/2010/main" xmlns="" val="437819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blogs.worthpublishers.com/econblog/" TargetMode="External"/><Relationship Id="rId3" Type="http://schemas.openxmlformats.org/officeDocument/2006/relationships/hyperlink" Target="http://www.gregmankiw.blogspot.com/" TargetMode="External"/><Relationship Id="rId7" Type="http://schemas.openxmlformats.org/officeDocument/2006/relationships/hyperlink" Target="http://marginalrevolution.com/" TargetMode="External"/><Relationship Id="rId12" Type="http://schemas.openxmlformats.org/officeDocument/2006/relationships/image" Target="../media/image14.png"/><Relationship Id="rId2" Type="http://schemas.openxmlformats.org/officeDocument/2006/relationships/image" Target="../media/image9.jpeg"/><Relationship Id="rId16"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11.png"/><Relationship Id="rId11" Type="http://schemas.openxmlformats.org/officeDocument/2006/relationships/hyperlink" Target="http://www.bls.gov/" TargetMode="External"/><Relationship Id="rId5" Type="http://schemas.openxmlformats.org/officeDocument/2006/relationships/hyperlink" Target="http://krugman.blogs.nytimes.com/" TargetMode="External"/><Relationship Id="rId15" Type="http://schemas.openxmlformats.org/officeDocument/2006/relationships/hyperlink" Target="http://www.bea.gov/"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www.freakonomics.com/blog/" TargetMode="External"/><Relationship Id="rId1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www.bea.gov/" TargetMode="External"/><Relationship Id="rId3" Type="http://schemas.openxmlformats.org/officeDocument/2006/relationships/hyperlink" Target="http://www.gregmankiw.blogspot.com/" TargetMode="External"/><Relationship Id="rId7" Type="http://schemas.openxmlformats.org/officeDocument/2006/relationships/hyperlink" Target="http://www.freakonomics.com/blog/" TargetMode="External"/><Relationship Id="rId12" Type="http://schemas.openxmlformats.org/officeDocument/2006/relationships/image" Target="../media/image15.png"/><Relationship Id="rId2" Type="http://schemas.openxmlformats.org/officeDocument/2006/relationships/image" Target="../media/image9.jpeg"/><Relationship Id="rId16" Type="http://schemas.openxmlformats.org/officeDocument/2006/relationships/image" Target="../media/image22.png"/><Relationship Id="rId1" Type="http://schemas.openxmlformats.org/officeDocument/2006/relationships/slideMaster" Target="../slideMasters/slideMaster14.xml"/><Relationship Id="rId6" Type="http://schemas.openxmlformats.org/officeDocument/2006/relationships/image" Target="../media/image12.png"/><Relationship Id="rId11" Type="http://schemas.openxmlformats.org/officeDocument/2006/relationships/hyperlink" Target="http://blogs.worthpublishers.com/econblog/" TargetMode="External"/><Relationship Id="rId5" Type="http://schemas.openxmlformats.org/officeDocument/2006/relationships/hyperlink" Target="http://marginalrevolution.com/" TargetMode="External"/><Relationship Id="rId15" Type="http://schemas.openxmlformats.org/officeDocument/2006/relationships/hyperlink" Target="http://krugman.blogs.nytimes.com/" TargetMode="External"/><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www.bls.gov/" TargetMode="External"/><Relationship Id="rId1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xmlns="" val="0"/>
              </a:ext>
            </a:extLst>
          </a:blip>
          <a:srcRect/>
          <a:stretch/>
        </p:blipFill>
        <p:spPr bwMode="auto">
          <a:xfrm>
            <a:off x="8153536" y="-76200"/>
            <a:ext cx="943896" cy="9905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ight Arrow 8">
            <a:hlinkClick r:id="" action="ppaction://noaction"/>
          </p:cNvPr>
          <p:cNvSpPr/>
          <p:nvPr/>
        </p:nvSpPr>
        <p:spPr>
          <a:xfrm>
            <a:off x="0" y="5952053"/>
            <a:ext cx="1143000" cy="905947"/>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 action="ppaction://noaction"/>
              </a:rPr>
              <a:t>To </a:t>
            </a: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rPr>
              <a:t>Active Learning</a:t>
            </a:r>
            <a:endParaRPr lang="en-US" sz="11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p:nvPicPr>
        <p:blipFill rotWithShape="1">
          <a:blip r:embed="rId3"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sp>
        <p:nvSpPr>
          <p:cNvPr id="11" name="TextBox 10"/>
          <p:cNvSpPr txBox="1"/>
          <p:nvPr/>
        </p:nvSpPr>
        <p:spPr>
          <a:xfrm>
            <a:off x="8126895" y="6209547"/>
            <a:ext cx="634182" cy="523220"/>
          </a:xfrm>
          <a:prstGeom prst="rect">
            <a:avLst/>
          </a:prstGeom>
          <a:noFill/>
        </p:spPr>
        <p:txBody>
          <a:bodyPr wrap="square" rtlCol="0">
            <a:spAutoFit/>
          </a:bodyPr>
          <a:lstStyle/>
          <a:p>
            <a:r>
              <a:rPr lang="en-US" sz="1400" b="1" dirty="0" smtClean="0">
                <a:solidFill>
                  <a:schemeClr val="bg1"/>
                </a:solidFill>
                <a:effectLst>
                  <a:outerShdw blurRad="38100" dist="38100" dir="2700000" algn="tl">
                    <a:srgbClr val="000000">
                      <a:alpha val="43137"/>
                    </a:srgbClr>
                  </a:outerShdw>
                </a:effectLst>
                <a:hlinkClick r:id="" action="ppaction://noaction"/>
              </a:rPr>
              <a:t>To Video</a:t>
            </a:r>
            <a:endParaRPr lang="en-US" sz="1400" b="1" dirty="0">
              <a:solidFill>
                <a:schemeClr val="bg1"/>
              </a:solidFill>
              <a:effectLst>
                <a:outerShdw blurRad="38100" dist="38100" dir="2700000" algn="tl">
                  <a:srgbClr val="000000">
                    <a:alpha val="43137"/>
                  </a:srgbClr>
                </a:outerShdw>
              </a:effectLst>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endParaRPr lang="en-US"/>
          </a:p>
        </p:txBody>
      </p:sp>
    </p:spTree>
    <p:extLst>
      <p:ext uri="{BB962C8B-B14F-4D97-AF65-F5344CB8AC3E}">
        <p14:creationId xmlns:p14="http://schemas.microsoft.com/office/powerpoint/2010/main" xmlns="" val="36145913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BE5A4D5-130C-4359-8DEC-3E9B93D775B5}" type="datetimeFigureOut">
              <a:rPr lang="en-US" smtClean="0"/>
              <a:pPr/>
              <a:t>1/18/2017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F4F44DE6-8B77-400C-8F66-8B96B952C9BA}" type="slidenum">
              <a:rPr lang="en-US" smtClean="0"/>
              <a:pPr/>
              <a:t>‹#›</a:t>
            </a:fld>
            <a:endParaRPr lang="en-US"/>
          </a:p>
        </p:txBody>
      </p:sp>
    </p:spTree>
    <p:extLst>
      <p:ext uri="{BB962C8B-B14F-4D97-AF65-F5344CB8AC3E}">
        <p14:creationId xmlns:p14="http://schemas.microsoft.com/office/powerpoint/2010/main" xmlns="" val="313696178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cxnSp>
        <p:nvCxnSpPr>
          <p:cNvPr id="2" name="Straight Connector 1"/>
          <p:cNvCxnSpPr/>
          <p:nvPr/>
        </p:nvCxnSpPr>
        <p:spPr>
          <a:xfrm>
            <a:off x="0" y="57150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25146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8" descr="mf57.jpg"/>
          <p:cNvPicPr>
            <a:picLocks noChangeAspect="1"/>
          </p:cNvPicPr>
          <p:nvPr/>
        </p:nvPicPr>
        <p:blipFill>
          <a:blip r:embed="rId2">
            <a:clrChange>
              <a:clrFrom>
                <a:srgbClr val="FFF1F6"/>
              </a:clrFrom>
              <a:clrTo>
                <a:srgbClr val="FFF1F6">
                  <a:alpha val="0"/>
                </a:srgbClr>
              </a:clrTo>
            </a:clrChange>
            <a:extLst>
              <a:ext uri="{28A0092B-C50C-407E-A947-70E740481C1C}">
                <a14:useLocalDpi xmlns:a14="http://schemas.microsoft.com/office/drawing/2010/main" xmlns="" val="0"/>
              </a:ext>
            </a:extLst>
          </a:blip>
          <a:srcRect/>
          <a:stretch>
            <a:fillRect/>
          </a:stretch>
        </p:blipFill>
        <p:spPr bwMode="auto">
          <a:xfrm>
            <a:off x="7467600" y="0"/>
            <a:ext cx="1676400"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9"/>
          <p:cNvSpPr txBox="1">
            <a:spLocks noChangeArrowheads="1"/>
          </p:cNvSpPr>
          <p:nvPr/>
        </p:nvSpPr>
        <p:spPr bwMode="auto">
          <a:xfrm>
            <a:off x="0" y="1676400"/>
            <a:ext cx="9144000" cy="369888"/>
          </a:xfrm>
          <a:prstGeom prst="rect">
            <a:avLst/>
          </a:prstGeom>
          <a:solidFill>
            <a:srgbClr val="CCFF33">
              <a:alpha val="47058"/>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b="1" i="1">
                <a:latin typeface="Arial" charset="0"/>
              </a:rPr>
              <a:t>Some good blogs and other sites to get the juices flowing:</a:t>
            </a:r>
          </a:p>
        </p:txBody>
      </p:sp>
      <p:sp>
        <p:nvSpPr>
          <p:cNvPr id="6" name="Title 1"/>
          <p:cNvSpPr txBox="1">
            <a:spLocks/>
          </p:cNvSpPr>
          <p:nvPr/>
        </p:nvSpPr>
        <p:spPr>
          <a:xfrm>
            <a:off x="0" y="0"/>
            <a:ext cx="6629400" cy="784225"/>
          </a:xfrm>
          <a:prstGeom prst="rect">
            <a:avLst/>
          </a:prstGeom>
          <a:noFill/>
          <a:effectLst/>
        </p:spPr>
        <p:txBody>
          <a:bodyPr/>
          <a:lstStyle>
            <a:lvl1pPr>
              <a:defRPr sz="3600">
                <a:solidFill>
                  <a:schemeClr val="accent1">
                    <a:lumMod val="60000"/>
                    <a:lumOff val="40000"/>
                  </a:schemeClr>
                </a:solidFill>
                <a:effectLst>
                  <a:outerShdw blurRad="38100" dist="38100" dir="2700000" algn="tl">
                    <a:srgbClr val="000000">
                      <a:alpha val="43137"/>
                    </a:srgbClr>
                  </a:outerShdw>
                </a:effectLst>
              </a:defRPr>
            </a:lvl1pPr>
          </a:lstStyle>
          <a:p>
            <a:pPr>
              <a:defRPr/>
            </a:pPr>
            <a:r>
              <a:rPr lang="en-US" sz="4800" b="1" dirty="0" smtClean="0">
                <a:solidFill>
                  <a:schemeClr val="accent6">
                    <a:lumMod val="75000"/>
                  </a:schemeClr>
                </a:solidFill>
                <a:latin typeface="Century Gothic" pitchFamily="34" charset="0"/>
                <a:cs typeface="Arial" pitchFamily="34" charset="0"/>
              </a:rPr>
              <a:t>Food for Thought….</a:t>
            </a:r>
            <a:endParaRPr lang="en-US" sz="4800" b="1" dirty="0">
              <a:solidFill>
                <a:schemeClr val="accent6">
                  <a:lumMod val="75000"/>
                </a:schemeClr>
              </a:solidFill>
              <a:latin typeface="Century Gothic" pitchFamily="34" charset="0"/>
              <a:cs typeface="Arial" pitchFamily="34" charset="0"/>
            </a:endParaRPr>
          </a:p>
        </p:txBody>
      </p:sp>
      <p:pic>
        <p:nvPicPr>
          <p:cNvPr id="7" name="Picture 2">
            <a:hlinkClick r:id="rId3"/>
          </p:cNvPr>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172200" y="3894138"/>
            <a:ext cx="2724150" cy="517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a:hlinkClick r:id="rId5"/>
          </p:cNvPr>
          <p:cNvPicPr>
            <a:picLocks noChangeAspect="1" noChangeArrowheads="1"/>
          </p:cNvPicPr>
          <p:nvPr/>
        </p:nvPicPr>
        <p:blipFill rotWithShape="1">
          <a:blip r:embed="rId6" cstate="screen">
            <a:extLst>
              <a:ext uri="{28A0092B-C50C-407E-A947-70E740481C1C}">
                <a14:useLocalDpi xmlns:a14="http://schemas.microsoft.com/office/drawing/2010/main" xmlns="" val="0"/>
              </a:ext>
            </a:extLst>
          </a:blip>
          <a:srcRect/>
          <a:stretch/>
        </p:blipFill>
        <p:spPr bwMode="auto">
          <a:xfrm>
            <a:off x="403225" y="3768725"/>
            <a:ext cx="2111375" cy="768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
            <a:hlinkClick r:id="rId7"/>
          </p:cNvP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497013" y="2878138"/>
            <a:ext cx="2998787" cy="539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4">
            <a:hlinkClick r:id="rId9"/>
          </p:cNvPr>
          <p:cNvPicPr>
            <a:picLocks noChangeAspect="1" noChangeArrowheads="1"/>
          </p:cNvPicPr>
          <p:nvPr/>
        </p:nvPicPr>
        <p:blipFill>
          <a:blip r:embed="rId10" cstate="screen">
            <a:extLst>
              <a:ext uri="{28A0092B-C50C-407E-A947-70E740481C1C}">
                <a14:useLocalDpi xmlns:a14="http://schemas.microsoft.com/office/drawing/2010/main" xmlns="" val="0"/>
              </a:ext>
            </a:extLst>
          </a:blip>
          <a:srcRect/>
          <a:stretch>
            <a:fillRect/>
          </a:stretch>
        </p:blipFill>
        <p:spPr bwMode="auto">
          <a:xfrm>
            <a:off x="5162550" y="2819400"/>
            <a:ext cx="2686050" cy="657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2">
            <a:hlinkClick r:id="rId11"/>
          </p:cNvPr>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838200" y="5849938"/>
            <a:ext cx="2667000" cy="363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a:hlinkClick r:id="rId13"/>
          </p:cNvPr>
          <p:cNvPicPr>
            <a:picLocks noChangeAspect="1" noChangeArrowheads="1"/>
          </p:cNvPicPr>
          <p:nvPr/>
        </p:nvPicPr>
        <p:blipFill>
          <a:blip r:embed="rId14" cstate="screen">
            <a:extLst>
              <a:ext uri="{28A0092B-C50C-407E-A947-70E740481C1C}">
                <a14:useLocalDpi xmlns:a14="http://schemas.microsoft.com/office/drawing/2010/main" xmlns="" val="0"/>
              </a:ext>
            </a:extLst>
          </a:blip>
          <a:srcRect/>
          <a:stretch>
            <a:fillRect/>
          </a:stretch>
        </p:blipFill>
        <p:spPr bwMode="auto">
          <a:xfrm>
            <a:off x="2819400" y="4824413"/>
            <a:ext cx="3689350" cy="585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4">
            <a:hlinkClick r:id="rId15"/>
          </p:cNvPr>
          <p:cNvPicPr>
            <a:picLocks noChangeAspect="1" noChangeArrowheads="1"/>
          </p:cNvPicPr>
          <p:nvPr/>
        </p:nvPicPr>
        <p:blipFill>
          <a:blip r:embed="rId16" cstate="screen">
            <a:extLst>
              <a:ext uri="{28A0092B-C50C-407E-A947-70E740481C1C}">
                <a14:useLocalDpi xmlns:a14="http://schemas.microsoft.com/office/drawing/2010/main" xmlns="" val="0"/>
              </a:ext>
            </a:extLst>
          </a:blip>
          <a:srcRect/>
          <a:stretch>
            <a:fillRect/>
          </a:stretch>
        </p:blipFill>
        <p:spPr bwMode="auto">
          <a:xfrm>
            <a:off x="5175250" y="5838825"/>
            <a:ext cx="3130550" cy="384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Slide Number Placeholder 4"/>
          <p:cNvSpPr>
            <a:spLocks noGrp="1"/>
          </p:cNvSpPr>
          <p:nvPr>
            <p:ph type="sldNum" sz="quarter" idx="10"/>
          </p:nvPr>
        </p:nvSpPr>
        <p:spPr>
          <a:xfrm>
            <a:off x="6553200" y="6492875"/>
            <a:ext cx="2133600" cy="365125"/>
          </a:xfrm>
        </p:spPr>
        <p:txBody>
          <a:bodyPr/>
          <a:lstStyle>
            <a:lvl1pPr>
              <a:defRPr/>
            </a:lvl1pPr>
          </a:lstStyle>
          <a:p>
            <a:pPr>
              <a:defRPr/>
            </a:pPr>
            <a:fld id="{7C2CC41E-FED2-45C2-81A4-A3B1F8E0267B}" type="slidenum">
              <a:rPr lang="en-US"/>
              <a:pPr>
                <a:defRPr/>
              </a:pPr>
              <a:t>‹#›</a:t>
            </a:fld>
            <a:endParaRPr lang="en-US"/>
          </a:p>
        </p:txBody>
      </p:sp>
      <p:sp>
        <p:nvSpPr>
          <p:cNvPr id="15" name="Footer Placeholder 4"/>
          <p:cNvSpPr>
            <a:spLocks noGrp="1"/>
          </p:cNvSpPr>
          <p:nvPr>
            <p:ph type="ftr" sz="quarter" idx="11"/>
          </p:nvPr>
        </p:nvSpPr>
        <p:spPr>
          <a:xfrm>
            <a:off x="2171700" y="6629400"/>
            <a:ext cx="4800600" cy="228600"/>
          </a:xfrm>
          <a:prstGeom prst="rect">
            <a:avLst/>
          </a:prstGeom>
        </p:spPr>
        <p:txBody>
          <a:bodyPr/>
          <a:lstStyle>
            <a:lvl1pPr>
              <a:defRPr sz="1100" i="0" cap="small" spc="400" baseline="0" smtClean="0"/>
            </a:lvl1pPr>
          </a:lstStyle>
          <a:p>
            <a:pPr>
              <a:defRPr/>
            </a:pPr>
            <a:r>
              <a:rPr lang="en-US"/>
              <a:t>Copyright 2012 Worth Publishers</a:t>
            </a:r>
          </a:p>
        </p:txBody>
      </p:sp>
    </p:spTree>
    <p:extLst>
      <p:ext uri="{BB962C8B-B14F-4D97-AF65-F5344CB8AC3E}">
        <p14:creationId xmlns:p14="http://schemas.microsoft.com/office/powerpoint/2010/main" xmlns="" val="320517455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5867400" y="51250"/>
            <a:ext cx="3276600" cy="1353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6" name="Straight Connector 15"/>
          <p:cNvCxnSpPr/>
          <p:nvPr userDrawn="1"/>
        </p:nvCxnSpPr>
        <p:spPr>
          <a:xfrm>
            <a:off x="0" y="57912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81733744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sp>
        <p:nvSpPr>
          <p:cNvPr id="13" name="Title 1"/>
          <p:cNvSpPr>
            <a:spLocks noGrp="1"/>
          </p:cNvSpPr>
          <p:nvPr>
            <p:ph type="title" hasCustomPrompt="1"/>
          </p:nvPr>
        </p:nvSpPr>
        <p:spPr>
          <a:xfrm>
            <a:off x="1371600" y="5486398"/>
            <a:ext cx="7772400" cy="1371601"/>
          </a:xfrm>
          <a:noFill/>
        </p:spPr>
        <p:txBody>
          <a:bodyPr>
            <a:noAutofit/>
          </a:bodyPr>
          <a:lstStyle>
            <a:lvl1pPr algn="r">
              <a:defRPr lang="en-US" sz="5400" b="1" i="0" u="none" strike="noStrike" cap="none" spc="100" baseline="0" smtClean="0">
                <a:solidFill>
                  <a:srgbClr val="FF3300"/>
                </a:solidFill>
                <a:effectLst/>
                <a:latin typeface="Candara" pitchFamily="34" charset="0"/>
              </a:defRPr>
            </a:lvl1pPr>
          </a:lstStyle>
          <a:p>
            <a:r>
              <a:rPr lang="en-US" dirty="0" smtClean="0"/>
              <a:t>First Principles</a:t>
            </a:r>
            <a:endParaRPr lang="en-US" dirty="0"/>
          </a:p>
        </p:txBody>
      </p:sp>
      <p:sp>
        <p:nvSpPr>
          <p:cNvPr id="10" name="Footer Placeholder 3"/>
          <p:cNvSpPr>
            <a:spLocks noGrp="1"/>
          </p:cNvSpPr>
          <p:nvPr>
            <p:ph type="ftr" sz="quarter" idx="11"/>
          </p:nvPr>
        </p:nvSpPr>
        <p:spPr>
          <a:xfrm>
            <a:off x="2400300" y="6629400"/>
            <a:ext cx="4343400" cy="228600"/>
          </a:xfrm>
          <a:prstGeom prst="rect">
            <a:avLst/>
          </a:prstGeom>
        </p:spPr>
        <p:txBody>
          <a:bodyPr/>
          <a:lstStyle>
            <a:lvl1pPr>
              <a:defRPr/>
            </a:lvl1pPr>
          </a:lstStyle>
          <a:p>
            <a:pPr>
              <a:defRPr/>
            </a:pPr>
            <a:r>
              <a:rPr lang="en-US"/>
              <a:t>Copyright 2012 Worth Publishers</a:t>
            </a:r>
          </a:p>
        </p:txBody>
      </p:sp>
      <p:sp>
        <p:nvSpPr>
          <p:cNvPr id="11" name="Slide Number Placeholder 4"/>
          <p:cNvSpPr>
            <a:spLocks noGrp="1"/>
          </p:cNvSpPr>
          <p:nvPr>
            <p:ph type="sldNum" sz="quarter" idx="12"/>
          </p:nvPr>
        </p:nvSpPr>
        <p:spPr/>
        <p:txBody>
          <a:bodyPr/>
          <a:lstStyle>
            <a:lvl1pPr>
              <a:defRPr/>
            </a:lvl1pPr>
          </a:lstStyle>
          <a:p>
            <a:pPr>
              <a:defRPr/>
            </a:pPr>
            <a:fld id="{729B2C18-4E02-4E6A-91FC-517D930E6D4E}" type="slidenum">
              <a:rPr lang="en-US"/>
              <a:pPr>
                <a:defRPr/>
              </a:pPr>
              <a:t>‹#›</a:t>
            </a:fld>
            <a:endParaRPr lang="en-US"/>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818605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406293393"/>
      </p:ext>
    </p:extLst>
  </p:cSld>
  <p:clrMapOvr>
    <a:masterClrMapping/>
  </p:clrMapOvr>
  <p:transition>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29852625"/>
      </p:ext>
    </p:extLst>
  </p:cSld>
  <p:clrMapOvr>
    <a:masterClrMapping/>
  </p:clrMapOvr>
  <p:transition>
    <p:fade thruBlk="1"/>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40984043"/>
      </p:ext>
    </p:extLst>
  </p:cSld>
  <p:clrMapOvr>
    <a:masterClrMapping/>
  </p:clrMapOvr>
  <p:transition>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912159916"/>
      </p:ext>
    </p:extLst>
  </p:cSld>
  <p:clrMapOvr>
    <a:masterClrMapping/>
  </p:clrMapOvr>
  <p:transition>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359308934"/>
      </p:ext>
    </p:extLst>
  </p:cSld>
  <p:clrMapOvr>
    <a:masterClrMapping/>
  </p:clrMapOvr>
  <p:transition>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8443429"/>
      </p:ext>
    </p:extLst>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6D6AFE-4135-47C0-9076-A494FA716BE3}" type="datetimeFigureOut">
              <a:rPr lang="en-US" smtClean="0"/>
              <a:pPr/>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41F6A3C-DCF7-40BA-9BA1-D8ECBE4DE48B}" type="slidenum">
              <a:rPr lang="en-US" smtClean="0"/>
              <a:pPr/>
              <a:t>‹#›</a:t>
            </a:fld>
            <a:endParaRPr lang="en-US"/>
          </a:p>
        </p:txBody>
      </p:sp>
    </p:spTree>
    <p:extLst>
      <p:ext uri="{BB962C8B-B14F-4D97-AF65-F5344CB8AC3E}">
        <p14:creationId xmlns:p14="http://schemas.microsoft.com/office/powerpoint/2010/main" xmlns="" val="236409786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176719728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xmlns="" val="0"/>
              </a:ext>
            </a:extLst>
          </a:blip>
          <a:srcRect/>
          <a:stretch/>
        </p:blipFill>
        <p:spPr>
          <a:xfrm>
            <a:off x="1828800" y="2438400"/>
            <a:ext cx="5245100" cy="3932581"/>
          </a:xfrm>
          <a:prstGeom prst="rect">
            <a:avLst/>
          </a:prstGeom>
        </p:spPr>
      </p:pic>
      <p:sp>
        <p:nvSpPr>
          <p:cNvPr id="7" name="Content Placeholder 2"/>
          <p:cNvSpPr>
            <a:spLocks noGrp="1"/>
          </p:cNvSpPr>
          <p:nvPr>
            <p:ph idx="1"/>
          </p:nvPr>
        </p:nvSpPr>
        <p:spPr>
          <a:xfrm>
            <a:off x="457200" y="1143000"/>
            <a:ext cx="8686800" cy="1371600"/>
          </a:xfrm>
        </p:spPr>
        <p:txBody>
          <a:bodyPr>
            <a:noAutofit/>
          </a:bodyPr>
          <a:lstStyle>
            <a:lvl1pPr>
              <a:defRPr sz="3200" baseline="0">
                <a:latin typeface="Candara" pitchFamily="34" charset="0"/>
              </a:defRPr>
            </a:lvl1pPr>
            <a:lvl2pPr>
              <a:defRPr sz="2800" baseline="0">
                <a:latin typeface="Candara" pitchFamily="34" charset="0"/>
              </a:defRPr>
            </a:lvl2pPr>
            <a:lvl3pPr>
              <a:defRPr sz="2400" baseline="0">
                <a:latin typeface="Candara" pitchFamily="34" charset="0"/>
              </a:defRPr>
            </a:lvl3pPr>
            <a:lvl4pPr>
              <a:defRPr sz="2000" baseline="0">
                <a:latin typeface="Candara" pitchFamily="34" charset="0"/>
              </a:defRPr>
            </a:lvl4pPr>
            <a:lvl5pPr>
              <a:defRPr sz="2000" baseline="0">
                <a:latin typeface="Candara" pitchFamily="34" charset="0"/>
              </a:defRPr>
            </a:lvl5pPr>
          </a:lstStyle>
          <a:p>
            <a:pPr lvl="0"/>
            <a:r>
              <a:rPr lang="en-US" smtClean="0"/>
              <a:t>Click to edit Master text styles</a:t>
            </a:r>
          </a:p>
          <a:p>
            <a:pPr lvl="1"/>
            <a:r>
              <a:rPr lang="en-US" smtClean="0"/>
              <a:t>Second level</a:t>
            </a:r>
          </a:p>
        </p:txBody>
      </p:sp>
      <p:sp>
        <p:nvSpPr>
          <p:cNvPr id="8" name="Footer Placeholder 4"/>
          <p:cNvSpPr txBox="1">
            <a:spLocks/>
          </p:cNvSpPr>
          <p:nvPr/>
        </p:nvSpPr>
        <p:spPr>
          <a:xfrm>
            <a:off x="2324100" y="6629400"/>
            <a:ext cx="4800600" cy="228600"/>
          </a:xfrm>
          <a:prstGeom prst="rect">
            <a:avLst/>
          </a:prstGeom>
        </p:spPr>
        <p:txBody>
          <a:bodyPr/>
          <a:lstStyle>
            <a:defPPr>
              <a:defRPr lang="en-US"/>
            </a:defPPr>
            <a:lvl1pPr marL="0" algn="ctr" defTabSz="914400" rtl="0" eaLnBrk="1" fontAlgn="auto" latinLnBrk="0" hangingPunct="1">
              <a:spcBef>
                <a:spcPts val="0"/>
              </a:spcBef>
              <a:spcAft>
                <a:spcPts val="0"/>
              </a:spcAft>
              <a:defRPr sz="1100" i="0" kern="1200" cap="small" spc="400" baseline="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403844364"/>
      </p:ext>
    </p:extLst>
  </p:cSld>
  <p:clrMapOvr>
    <a:masterClrMapping/>
  </p:clrMapOvr>
  <p:transition>
    <p:fade thruBlk="1"/>
  </p:transition>
  <p:timing>
    <p:tnLst>
      <p:par>
        <p:cTn id="1" dur="indefinite" restart="never" nodeType="tmRoot"/>
      </p:par>
    </p:tnLst>
  </p:timing>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xmlns="" val="0"/>
              </a:ext>
            </a:extLst>
          </a:blip>
          <a:srcRect/>
          <a:stretch/>
        </p:blipFill>
        <p:spPr bwMode="auto">
          <a:xfrm>
            <a:off x="8153536" y="-76200"/>
            <a:ext cx="943896" cy="9905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ight Arrow 8">
            <a:hlinkClick r:id="" action="ppaction://noaction"/>
          </p:cNvPr>
          <p:cNvSpPr/>
          <p:nvPr/>
        </p:nvSpPr>
        <p:spPr>
          <a:xfrm>
            <a:off x="0" y="5952053"/>
            <a:ext cx="1143000" cy="905947"/>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 action="ppaction://noaction"/>
              </a:rPr>
              <a:t>To </a:t>
            </a: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rPr>
              <a:t>Active Learning</a:t>
            </a:r>
            <a:endParaRPr lang="en-US" sz="11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p:nvPicPr>
        <p:blipFill rotWithShape="1">
          <a:blip r:embed="rId3"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sp>
        <p:nvSpPr>
          <p:cNvPr id="11" name="TextBox 10"/>
          <p:cNvSpPr txBox="1"/>
          <p:nvPr/>
        </p:nvSpPr>
        <p:spPr>
          <a:xfrm>
            <a:off x="8126895" y="6209547"/>
            <a:ext cx="634182" cy="523220"/>
          </a:xfrm>
          <a:prstGeom prst="rect">
            <a:avLst/>
          </a:prstGeom>
          <a:noFill/>
        </p:spPr>
        <p:txBody>
          <a:bodyPr wrap="square" rtlCol="0">
            <a:spAutoFit/>
          </a:bodyPr>
          <a:lstStyle/>
          <a:p>
            <a:r>
              <a:rPr lang="en-US" sz="1400" b="1" dirty="0" smtClean="0">
                <a:solidFill>
                  <a:schemeClr val="bg1"/>
                </a:solidFill>
                <a:effectLst>
                  <a:outerShdw blurRad="38100" dist="38100" dir="2700000" algn="tl">
                    <a:srgbClr val="000000">
                      <a:alpha val="43137"/>
                    </a:srgbClr>
                  </a:outerShdw>
                </a:effectLst>
                <a:hlinkClick r:id="" action="ppaction://noaction"/>
              </a:rPr>
              <a:t>To Video</a:t>
            </a:r>
            <a:endParaRPr lang="en-US" sz="1400" b="1" dirty="0">
              <a:solidFill>
                <a:schemeClr val="bg1"/>
              </a:solidFill>
              <a:effectLst>
                <a:outerShdw blurRad="38100" dist="38100" dir="2700000" algn="tl">
                  <a:srgbClr val="000000">
                    <a:alpha val="43137"/>
                  </a:srgbClr>
                </a:outerShdw>
              </a:effectLst>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smtClean="0"/>
              <a:t>Copyright 2013 Worth Publishers</a:t>
            </a:r>
            <a:endParaRPr lang="en-US" dirty="0"/>
          </a:p>
        </p:txBody>
      </p:sp>
    </p:spTree>
    <p:extLst>
      <p:ext uri="{BB962C8B-B14F-4D97-AF65-F5344CB8AC3E}">
        <p14:creationId xmlns:p14="http://schemas.microsoft.com/office/powerpoint/2010/main" xmlns="" val="3614591378"/>
      </p:ext>
    </p:extLst>
  </p:cSld>
  <p:clrMapOvr>
    <a:masterClrMapping/>
  </p:clrMapOvr>
  <p:timing>
    <p:tnLst>
      <p:par>
        <p:cTn id="1" dur="indefinite" restart="never" nodeType="tmRoot"/>
      </p:par>
    </p:tnLst>
  </p:timing>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3220CF9-CCF9-483E-83B6-2CB5D7A7AA63}" type="datetimeFigureOut">
              <a:rPr lang="en-US" smtClean="0"/>
              <a:pPr/>
              <a:t>1/18/2017</a:t>
            </a:fld>
            <a:endParaRPr lang="en-US"/>
          </a:p>
        </p:txBody>
      </p:sp>
      <p:sp>
        <p:nvSpPr>
          <p:cNvPr id="5" name="Footer Placeholder 4"/>
          <p:cNvSpPr>
            <a:spLocks noGrp="1"/>
          </p:cNvSpPr>
          <p:nvPr>
            <p:ph type="ftr" sz="quarter" idx="11"/>
          </p:nvPr>
        </p:nvSpPr>
        <p:spPr/>
        <p:txBody>
          <a:bodyPr/>
          <a:lstStyle/>
          <a:p>
            <a:pPr>
              <a:defRPr/>
            </a:pPr>
            <a:r>
              <a:rPr lang="en-US" smtClean="0"/>
              <a:t>Copyright 2013 Worth Publishers</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8C80E936-C63C-43A2-9E7F-B6560F637838}" type="slidenum">
              <a:rPr lang="en-US" smtClean="0"/>
              <a:pPr>
                <a:defRPr/>
              </a:pPr>
              <a:t>‹#›</a:t>
            </a:fld>
            <a:endParaRPr lang="en-US" dirty="0"/>
          </a:p>
        </p:txBody>
      </p:sp>
    </p:spTree>
    <p:extLst>
      <p:ext uri="{BB962C8B-B14F-4D97-AF65-F5344CB8AC3E}">
        <p14:creationId xmlns:p14="http://schemas.microsoft.com/office/powerpoint/2010/main" xmlns="" val="2364097862"/>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14" name="Slide Number Placeholder 4"/>
          <p:cNvSpPr>
            <a:spLocks noGrp="1"/>
          </p:cNvSpPr>
          <p:nvPr>
            <p:ph type="sldNum" sz="quarter" idx="10"/>
          </p:nvPr>
        </p:nvSpPr>
        <p:spPr>
          <a:xfrm>
            <a:off x="6553200" y="6492875"/>
            <a:ext cx="2133600" cy="365125"/>
          </a:xfrm>
          <a:prstGeom prst="rect">
            <a:avLst/>
          </a:prstGeom>
        </p:spPr>
        <p:txBody>
          <a:bodyPr/>
          <a:lstStyle>
            <a:lvl1pPr>
              <a:defRPr/>
            </a:lvl1pPr>
          </a:lstStyle>
          <a:p>
            <a:pPr>
              <a:defRPr/>
            </a:pPr>
            <a:fld id="{7C2CC41E-FED2-45C2-81A4-A3B1F8E0267B}" type="slidenum">
              <a:rPr lang="en-US"/>
              <a:pPr>
                <a:defRPr/>
              </a:pPr>
              <a:t>‹#›</a:t>
            </a:fld>
            <a:endParaRPr lang="en-US"/>
          </a:p>
        </p:txBody>
      </p:sp>
      <p:sp>
        <p:nvSpPr>
          <p:cNvPr id="15" name="Footer Placeholder 4"/>
          <p:cNvSpPr>
            <a:spLocks noGrp="1"/>
          </p:cNvSpPr>
          <p:nvPr>
            <p:ph type="ftr" sz="quarter" idx="11"/>
          </p:nvPr>
        </p:nvSpPr>
        <p:spPr>
          <a:xfrm>
            <a:off x="2171700" y="6629400"/>
            <a:ext cx="4800600" cy="228600"/>
          </a:xfrm>
          <a:prstGeom prst="rect">
            <a:avLst/>
          </a:prstGeom>
        </p:spPr>
        <p:txBody>
          <a:bodyPr/>
          <a:lstStyle>
            <a:lvl1pPr>
              <a:defRPr sz="1100" i="0" cap="small" spc="400" baseline="0" smtClean="0"/>
            </a:lvl1pPr>
          </a:lstStyle>
          <a:p>
            <a:pPr>
              <a:defRPr/>
            </a:pPr>
            <a:r>
              <a:rPr lang="en-US"/>
              <a:t>Copyright 2012 Worth Publishers</a:t>
            </a:r>
          </a:p>
        </p:txBody>
      </p:sp>
    </p:spTree>
    <p:extLst>
      <p:ext uri="{BB962C8B-B14F-4D97-AF65-F5344CB8AC3E}">
        <p14:creationId xmlns:p14="http://schemas.microsoft.com/office/powerpoint/2010/main" xmlns="" val="320517455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5867400" y="51250"/>
            <a:ext cx="3276600" cy="1353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6" name="Straight Connector 15"/>
          <p:cNvCxnSpPr/>
          <p:nvPr userDrawn="1"/>
        </p:nvCxnSpPr>
        <p:spPr>
          <a:xfrm>
            <a:off x="0" y="57912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81733744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088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8003489" y="0"/>
            <a:ext cx="1140511" cy="771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613323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48291459"/>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343625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088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4226531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4</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txBox="1">
            <a:spLocks/>
          </p:cNvSpPr>
          <p:nvPr userDrawn="1"/>
        </p:nvSpPr>
        <p:spPr>
          <a:xfrm>
            <a:off x="1371600" y="5486398"/>
            <a:ext cx="7772400" cy="1371601"/>
          </a:xfrm>
          <a:prstGeom prst="rect">
            <a:avLst/>
          </a:prstGeom>
          <a:noFill/>
        </p:spPr>
        <p:txBody>
          <a:bodyPr>
            <a:noAutofit/>
          </a:bodyPr>
          <a:lstStyle>
            <a:lvl1pPr algn="r" defTabSz="914400" rtl="0" eaLnBrk="1" latinLnBrk="0" hangingPunct="1">
              <a:spcBef>
                <a:spcPct val="0"/>
              </a:spcBef>
              <a:buNone/>
              <a:defRPr lang="en-US" sz="5400" b="1" i="0" u="none" strike="noStrike" kern="1200" cap="none" spc="100" baseline="0" smtClean="0">
                <a:solidFill>
                  <a:srgbClr val="FF3300"/>
                </a:solidFill>
                <a:effectLst/>
                <a:latin typeface="Candara" pitchFamily="34" charset="0"/>
                <a:ea typeface="+mj-ea"/>
                <a:cs typeface="+mj-cs"/>
              </a:defRPr>
            </a:lvl1pPr>
          </a:lstStyle>
          <a:p>
            <a:r>
              <a:rPr lang="en-US" sz="4400" dirty="0" smtClean="0"/>
              <a:t>Consumer</a:t>
            </a:r>
            <a:r>
              <a:rPr lang="en-US" sz="4400" baseline="0" dirty="0" smtClean="0"/>
              <a:t> and Producer Surplus</a:t>
            </a:r>
            <a:endParaRPr lang="en-US" sz="4400" dirty="0"/>
          </a:p>
        </p:txBody>
      </p:sp>
      <p:sp>
        <p:nvSpPr>
          <p:cNvPr id="9"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39649263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BE5A4D5-130C-4359-8DEC-3E9B93D775B5}" type="datetimeFigureOut">
              <a:rPr lang="en-US" smtClean="0"/>
              <a:pPr/>
              <a:t>1/18/2017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F4F44DE6-8B77-400C-8F66-8B96B952C9BA}" type="slidenum">
              <a:rPr lang="en-US" smtClean="0"/>
              <a:pPr/>
              <a:t>‹#›</a:t>
            </a:fld>
            <a:endParaRPr lang="en-US"/>
          </a:p>
        </p:txBody>
      </p:sp>
    </p:spTree>
    <p:extLst>
      <p:ext uri="{BB962C8B-B14F-4D97-AF65-F5344CB8AC3E}">
        <p14:creationId xmlns:p14="http://schemas.microsoft.com/office/powerpoint/2010/main" xmlns="" val="313696178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cxnSp>
        <p:nvCxnSpPr>
          <p:cNvPr id="2" name="Straight Connector 1"/>
          <p:cNvCxnSpPr/>
          <p:nvPr/>
        </p:nvCxnSpPr>
        <p:spPr>
          <a:xfrm>
            <a:off x="0" y="57150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25146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8" descr="mf57.jpg"/>
          <p:cNvPicPr>
            <a:picLocks noChangeAspect="1"/>
          </p:cNvPicPr>
          <p:nvPr/>
        </p:nvPicPr>
        <p:blipFill>
          <a:blip r:embed="rId2">
            <a:clrChange>
              <a:clrFrom>
                <a:srgbClr val="FFF1F6"/>
              </a:clrFrom>
              <a:clrTo>
                <a:srgbClr val="FFF1F6">
                  <a:alpha val="0"/>
                </a:srgbClr>
              </a:clrTo>
            </a:clrChange>
            <a:extLst>
              <a:ext uri="{28A0092B-C50C-407E-A947-70E740481C1C}">
                <a14:useLocalDpi xmlns:a14="http://schemas.microsoft.com/office/drawing/2010/main" xmlns="" val="0"/>
              </a:ext>
            </a:extLst>
          </a:blip>
          <a:srcRect/>
          <a:stretch>
            <a:fillRect/>
          </a:stretch>
        </p:blipFill>
        <p:spPr bwMode="auto">
          <a:xfrm>
            <a:off x="7467600" y="0"/>
            <a:ext cx="1676400"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9"/>
          <p:cNvSpPr txBox="1">
            <a:spLocks noChangeArrowheads="1"/>
          </p:cNvSpPr>
          <p:nvPr/>
        </p:nvSpPr>
        <p:spPr bwMode="auto">
          <a:xfrm>
            <a:off x="0" y="1676400"/>
            <a:ext cx="9144000" cy="369888"/>
          </a:xfrm>
          <a:prstGeom prst="rect">
            <a:avLst/>
          </a:prstGeom>
          <a:solidFill>
            <a:srgbClr val="CCFF33">
              <a:alpha val="47058"/>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b="1" i="1">
                <a:latin typeface="Arial" charset="0"/>
              </a:rPr>
              <a:t>Some good blogs and other sites to get the juices flowing:</a:t>
            </a:r>
          </a:p>
        </p:txBody>
      </p:sp>
      <p:sp>
        <p:nvSpPr>
          <p:cNvPr id="6" name="Title 1"/>
          <p:cNvSpPr txBox="1">
            <a:spLocks/>
          </p:cNvSpPr>
          <p:nvPr/>
        </p:nvSpPr>
        <p:spPr>
          <a:xfrm>
            <a:off x="0" y="0"/>
            <a:ext cx="6629400" cy="784225"/>
          </a:xfrm>
          <a:prstGeom prst="rect">
            <a:avLst/>
          </a:prstGeom>
          <a:noFill/>
          <a:effectLst/>
        </p:spPr>
        <p:txBody>
          <a:bodyPr/>
          <a:lstStyle>
            <a:lvl1pPr>
              <a:defRPr sz="3600">
                <a:solidFill>
                  <a:schemeClr val="accent1">
                    <a:lumMod val="60000"/>
                    <a:lumOff val="40000"/>
                  </a:schemeClr>
                </a:solidFill>
                <a:effectLst>
                  <a:outerShdw blurRad="38100" dist="38100" dir="2700000" algn="tl">
                    <a:srgbClr val="000000">
                      <a:alpha val="43137"/>
                    </a:srgbClr>
                  </a:outerShdw>
                </a:effectLst>
              </a:defRPr>
            </a:lvl1pPr>
          </a:lstStyle>
          <a:p>
            <a:pPr>
              <a:defRPr/>
            </a:pPr>
            <a:r>
              <a:rPr lang="en-US" sz="4800" b="1" dirty="0" smtClean="0">
                <a:solidFill>
                  <a:schemeClr val="accent6">
                    <a:lumMod val="75000"/>
                  </a:schemeClr>
                </a:solidFill>
                <a:latin typeface="Century Gothic" pitchFamily="34" charset="0"/>
                <a:cs typeface="Arial" pitchFamily="34" charset="0"/>
              </a:rPr>
              <a:t>Food for Thought….</a:t>
            </a:r>
            <a:endParaRPr lang="en-US" sz="4800" b="1" dirty="0">
              <a:solidFill>
                <a:schemeClr val="accent6">
                  <a:lumMod val="75000"/>
                </a:schemeClr>
              </a:solidFill>
              <a:latin typeface="Century Gothic" pitchFamily="34" charset="0"/>
              <a:cs typeface="Arial" pitchFamily="34" charset="0"/>
            </a:endParaRPr>
          </a:p>
        </p:txBody>
      </p:sp>
      <p:pic>
        <p:nvPicPr>
          <p:cNvPr id="7" name="Picture 2">
            <a:hlinkClick r:id="rId3"/>
          </p:cNvPr>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172200" y="3894138"/>
            <a:ext cx="2724150" cy="517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
            <a:hlinkClick r:id="rId5"/>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497013" y="2878138"/>
            <a:ext cx="2998787" cy="539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4">
            <a:hlinkClick r:id="rId7"/>
          </p:cNvPr>
          <p:cNvPicPr>
            <a:picLocks noChangeAspect="1" noChangeArrowheads="1"/>
          </p:cNvPicPr>
          <p:nvPr/>
        </p:nvPicPr>
        <p:blipFill>
          <a:blip r:embed="rId8" cstate="screen">
            <a:extLst>
              <a:ext uri="{28A0092B-C50C-407E-A947-70E740481C1C}">
                <a14:useLocalDpi xmlns:a14="http://schemas.microsoft.com/office/drawing/2010/main" xmlns="" val="0"/>
              </a:ext>
            </a:extLst>
          </a:blip>
          <a:srcRect/>
          <a:stretch>
            <a:fillRect/>
          </a:stretch>
        </p:blipFill>
        <p:spPr bwMode="auto">
          <a:xfrm>
            <a:off x="5162550" y="2819400"/>
            <a:ext cx="2686050" cy="657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2">
            <a:hlinkClick r:id="rId9"/>
          </p:cNvP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838200" y="5849938"/>
            <a:ext cx="2667000" cy="363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a:hlinkClick r:id="rId11"/>
          </p:cNvPr>
          <p:cNvPicPr>
            <a:picLocks noChangeAspect="1" noChangeArrowheads="1"/>
          </p:cNvPicPr>
          <p:nvPr/>
        </p:nvPicPr>
        <p:blipFill>
          <a:blip r:embed="rId12" cstate="screen">
            <a:extLst>
              <a:ext uri="{28A0092B-C50C-407E-A947-70E740481C1C}">
                <a14:useLocalDpi xmlns:a14="http://schemas.microsoft.com/office/drawing/2010/main" xmlns="" val="0"/>
              </a:ext>
            </a:extLst>
          </a:blip>
          <a:srcRect/>
          <a:stretch>
            <a:fillRect/>
          </a:stretch>
        </p:blipFill>
        <p:spPr bwMode="auto">
          <a:xfrm>
            <a:off x="2819400" y="4824413"/>
            <a:ext cx="3689350" cy="585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4">
            <a:hlinkClick r:id="rId13"/>
          </p:cNvPr>
          <p:cNvPicPr>
            <a:picLocks noChangeAspect="1" noChangeArrowheads="1"/>
          </p:cNvPicPr>
          <p:nvPr/>
        </p:nvPicPr>
        <p:blipFill>
          <a:blip r:embed="rId14" cstate="screen">
            <a:extLst>
              <a:ext uri="{28A0092B-C50C-407E-A947-70E740481C1C}">
                <a14:useLocalDpi xmlns:a14="http://schemas.microsoft.com/office/drawing/2010/main" xmlns="" val="0"/>
              </a:ext>
            </a:extLst>
          </a:blip>
          <a:srcRect/>
          <a:stretch>
            <a:fillRect/>
          </a:stretch>
        </p:blipFill>
        <p:spPr bwMode="auto">
          <a:xfrm>
            <a:off x="5175250" y="5838825"/>
            <a:ext cx="3130550" cy="384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Slide Number Placeholder 4"/>
          <p:cNvSpPr>
            <a:spLocks noGrp="1"/>
          </p:cNvSpPr>
          <p:nvPr>
            <p:ph type="sldNum" sz="quarter" idx="10"/>
          </p:nvPr>
        </p:nvSpPr>
        <p:spPr>
          <a:xfrm>
            <a:off x="6553200" y="6492875"/>
            <a:ext cx="2133600" cy="365125"/>
          </a:xfrm>
        </p:spPr>
        <p:txBody>
          <a:bodyPr/>
          <a:lstStyle>
            <a:lvl1pPr>
              <a:defRPr/>
            </a:lvl1pPr>
          </a:lstStyle>
          <a:p>
            <a:pPr>
              <a:defRPr/>
            </a:pPr>
            <a:fld id="{7C2CC41E-FED2-45C2-81A4-A3B1F8E0267B}" type="slidenum">
              <a:rPr lang="en-US"/>
              <a:pPr>
                <a:defRPr/>
              </a:pPr>
              <a:t>‹#›</a:t>
            </a:fld>
            <a:endParaRPr lang="en-US"/>
          </a:p>
        </p:txBody>
      </p:sp>
      <p:sp>
        <p:nvSpPr>
          <p:cNvPr id="15" name="Footer Placeholder 4"/>
          <p:cNvSpPr>
            <a:spLocks noGrp="1"/>
          </p:cNvSpPr>
          <p:nvPr>
            <p:ph type="ftr" sz="quarter" idx="11"/>
          </p:nvPr>
        </p:nvSpPr>
        <p:spPr>
          <a:xfrm>
            <a:off x="2171700" y="6629400"/>
            <a:ext cx="4800600" cy="228600"/>
          </a:xfrm>
          <a:prstGeom prst="rect">
            <a:avLst/>
          </a:prstGeom>
        </p:spPr>
        <p:txBody>
          <a:bodyPr/>
          <a:lstStyle>
            <a:lvl1pPr>
              <a:defRPr sz="1100" i="0" cap="small" spc="400" baseline="0" smtClean="0"/>
            </a:lvl1pPr>
          </a:lstStyle>
          <a:p>
            <a:pPr>
              <a:defRPr/>
            </a:pPr>
            <a:r>
              <a:rPr lang="en-US"/>
              <a:t>Copyright 2012 Worth Publishers</a:t>
            </a:r>
          </a:p>
        </p:txBody>
      </p:sp>
      <p:pic>
        <p:nvPicPr>
          <p:cNvPr id="33794" name="Picture 2">
            <a:hlinkClick r:id="rId15"/>
          </p:cNvPr>
          <p:cNvPicPr>
            <a:picLocks noChangeAspect="1" noChangeArrowheads="1"/>
          </p:cNvPicPr>
          <p:nvPr userDrawn="1"/>
        </p:nvPicPr>
        <p:blipFill>
          <a:blip r:embed="rId16" cstate="screen">
            <a:extLst>
              <a:ext uri="{28A0092B-C50C-407E-A947-70E740481C1C}">
                <a14:useLocalDpi xmlns:a14="http://schemas.microsoft.com/office/drawing/2010/main" xmlns="" val="0"/>
              </a:ext>
            </a:extLst>
          </a:blip>
          <a:srcRect/>
          <a:stretch>
            <a:fillRect/>
          </a:stretch>
        </p:blipFill>
        <p:spPr bwMode="auto">
          <a:xfrm>
            <a:off x="391934" y="3737661"/>
            <a:ext cx="2895599" cy="8304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0517455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5867400" y="51250"/>
            <a:ext cx="3276600" cy="1353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6" name="Straight Connector 15"/>
          <p:cNvCxnSpPr/>
          <p:nvPr userDrawn="1"/>
        </p:nvCxnSpPr>
        <p:spPr>
          <a:xfrm>
            <a:off x="0" y="57912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81733744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sp>
        <p:nvSpPr>
          <p:cNvPr id="13" name="Title 1"/>
          <p:cNvSpPr>
            <a:spLocks noGrp="1"/>
          </p:cNvSpPr>
          <p:nvPr>
            <p:ph type="title" hasCustomPrompt="1"/>
          </p:nvPr>
        </p:nvSpPr>
        <p:spPr>
          <a:xfrm>
            <a:off x="1371600" y="5486398"/>
            <a:ext cx="7772400" cy="1371601"/>
          </a:xfrm>
          <a:noFill/>
        </p:spPr>
        <p:txBody>
          <a:bodyPr>
            <a:noAutofit/>
          </a:bodyPr>
          <a:lstStyle>
            <a:lvl1pPr algn="r">
              <a:defRPr lang="en-US" sz="5400" b="1" i="0" u="none" strike="noStrike" cap="none" spc="100" baseline="0" smtClean="0">
                <a:solidFill>
                  <a:srgbClr val="FF3300"/>
                </a:solidFill>
                <a:effectLst/>
                <a:latin typeface="Candara" pitchFamily="34" charset="0"/>
              </a:defRPr>
            </a:lvl1pPr>
          </a:lstStyle>
          <a:p>
            <a:r>
              <a:rPr lang="en-US" dirty="0" smtClean="0"/>
              <a:t>First Principles</a:t>
            </a:r>
            <a:endParaRPr lang="en-US" dirty="0"/>
          </a:p>
        </p:txBody>
      </p:sp>
      <p:sp>
        <p:nvSpPr>
          <p:cNvPr id="10" name="Footer Placeholder 3"/>
          <p:cNvSpPr>
            <a:spLocks noGrp="1"/>
          </p:cNvSpPr>
          <p:nvPr>
            <p:ph type="ftr" sz="quarter" idx="11"/>
          </p:nvPr>
        </p:nvSpPr>
        <p:spPr>
          <a:xfrm>
            <a:off x="2400300" y="6629400"/>
            <a:ext cx="4343400" cy="228600"/>
          </a:xfrm>
          <a:prstGeom prst="rect">
            <a:avLst/>
          </a:prstGeom>
        </p:spPr>
        <p:txBody>
          <a:bodyPr/>
          <a:lstStyle>
            <a:lvl1pPr>
              <a:defRPr/>
            </a:lvl1pPr>
          </a:lstStyle>
          <a:p>
            <a:pPr>
              <a:defRPr/>
            </a:pPr>
            <a:r>
              <a:rPr lang="en-US"/>
              <a:t>Copyright 2012 Worth Publishers</a:t>
            </a:r>
          </a:p>
        </p:txBody>
      </p:sp>
      <p:sp>
        <p:nvSpPr>
          <p:cNvPr id="11" name="Slide Number Placeholder 4"/>
          <p:cNvSpPr>
            <a:spLocks noGrp="1"/>
          </p:cNvSpPr>
          <p:nvPr>
            <p:ph type="sldNum" sz="quarter" idx="12"/>
          </p:nvPr>
        </p:nvSpPr>
        <p:spPr/>
        <p:txBody>
          <a:bodyPr/>
          <a:lstStyle>
            <a:lvl1pPr>
              <a:defRPr/>
            </a:lvl1pPr>
          </a:lstStyle>
          <a:p>
            <a:pPr>
              <a:defRPr/>
            </a:pPr>
            <a:fld id="{729B2C18-4E02-4E6A-91FC-517D930E6D4E}" type="slidenum">
              <a:rPr lang="en-US"/>
              <a:pPr>
                <a:defRPr/>
              </a:pPr>
              <a:t>‹#›</a:t>
            </a:fld>
            <a:endParaRPr lang="en-US"/>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8186053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Line 11"/>
          <p:cNvSpPr>
            <a:spLocks noChangeShapeType="1"/>
          </p:cNvSpPr>
          <p:nvPr/>
        </p:nvSpPr>
        <p:spPr bwMode="auto">
          <a:xfrm>
            <a:off x="0" y="0"/>
            <a:ext cx="9144000" cy="0"/>
          </a:xfrm>
          <a:prstGeom prst="line">
            <a:avLst/>
          </a:prstGeom>
          <a:noFill/>
          <a:ln w="9525">
            <a:solidFill>
              <a:schemeClr val="tx1"/>
            </a:solidFill>
            <a:round/>
            <a:headEnd/>
            <a:tailEnd/>
          </a:ln>
          <a:effectLst/>
        </p:spPr>
        <p:txBody>
          <a:bodyPr/>
          <a:lstStyle/>
          <a:p>
            <a:pPr>
              <a:defRPr/>
            </a:pPr>
            <a:endParaRPr lang="en-US" sz="3200" dirty="0">
              <a:latin typeface="Arial" pitchFamily="34" charset="0"/>
              <a:cs typeface="Arial" pitchFamily="34" charset="0"/>
            </a:endParaRPr>
          </a:p>
        </p:txBody>
      </p:sp>
      <p:sp>
        <p:nvSpPr>
          <p:cNvPr id="2" name="Title 1"/>
          <p:cNvSpPr>
            <a:spLocks noGrp="1"/>
          </p:cNvSpPr>
          <p:nvPr>
            <p:ph type="title"/>
          </p:nvPr>
        </p:nvSpPr>
        <p:spPr>
          <a:xfrm>
            <a:off x="0" y="0"/>
            <a:ext cx="9144000" cy="912813"/>
          </a:xfrm>
          <a:solidFill>
            <a:schemeClr val="accent5"/>
          </a:solidFill>
        </p:spPr>
        <p:txBody>
          <a:bodyPr/>
          <a:lstStyle>
            <a:lvl1pPr algn="ctr">
              <a:defRPr sz="4800" b="0" spc="300">
                <a:solidFill>
                  <a:srgbClr val="FFFFFF"/>
                </a:solidFill>
                <a:effectLst>
                  <a:outerShdw blurRad="38100" dist="38100" dir="2700000" algn="tl">
                    <a:srgbClr val="000000">
                      <a:alpha val="43137"/>
                    </a:srgbClr>
                  </a:outerShdw>
                </a:effectLst>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Font typeface="Arial" pitchFamily="34" charset="0"/>
              <a:buChar char="•"/>
              <a:defRPr>
                <a:latin typeface="Arial" pitchFamily="34" charset="0"/>
                <a:cs typeface="Arial" pitchFamily="34" charset="0"/>
              </a:defRPr>
            </a:lvl1pPr>
            <a:lvl2pPr>
              <a:buFont typeface="Arial" pitchFamily="34" charset="0"/>
              <a:buChar char="•"/>
              <a:defRPr sz="3200" b="1">
                <a:latin typeface="Arial" pitchFamily="34" charset="0"/>
                <a:cs typeface="Arial" pitchFamily="34" charset="0"/>
              </a:defRPr>
            </a:lvl2pPr>
            <a:lvl3pPr>
              <a:buFont typeface="Arial" pitchFamily="34" charset="0"/>
              <a:buChar char="•"/>
              <a:defRPr sz="2800" b="1">
                <a:latin typeface="Arial" pitchFamily="34" charset="0"/>
                <a:cs typeface="Arial" pitchFamily="34" charset="0"/>
              </a:defRPr>
            </a:lvl3pPr>
            <a:lvl4pPr>
              <a:buFont typeface="Arial" pitchFamily="34" charset="0"/>
              <a:buChar char="•"/>
              <a:defRPr sz="2400" b="1">
                <a:latin typeface="Arial" pitchFamily="34" charset="0"/>
                <a:cs typeface="Arial" pitchFamily="34" charset="0"/>
              </a:defRPr>
            </a:lvl4pPr>
            <a:lvl5pPr>
              <a:buFont typeface="Arial" pitchFamily="34" charset="0"/>
              <a:buChar char="•"/>
              <a:defRPr sz="2400" b="1">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Oval 7"/>
          <p:cNvSpPr/>
          <p:nvPr userDrawn="1"/>
        </p:nvSpPr>
        <p:spPr bwMode="auto">
          <a:xfrm>
            <a:off x="8305800" y="6492240"/>
            <a:ext cx="457200" cy="36576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9525" cap="flat" cmpd="sng" algn="ctr">
            <a:noFill/>
            <a:prstDash val="solid"/>
            <a:round/>
            <a:headEnd type="none" w="med" len="med"/>
            <a:tailEnd type="none" w="med" len="med"/>
          </a:ln>
          <a:effectLst/>
        </p:spPr>
        <p:txBody>
          <a:bodyPr/>
          <a:lstStyle/>
          <a:p>
            <a:pPr>
              <a:defRPr/>
            </a:pPr>
            <a:endParaRPr lang="en-US">
              <a:latin typeface="Arial" pitchFamily="34" charset="0"/>
              <a:cs typeface="Arial" pitchFamily="34" charset="0"/>
            </a:endParaRPr>
          </a:p>
        </p:txBody>
      </p:sp>
      <p:sp>
        <p:nvSpPr>
          <p:cNvPr id="9" name="Footer Placeholder 4"/>
          <p:cNvSpPr txBox="1">
            <a:spLocks/>
          </p:cNvSpPr>
          <p:nvPr userDrawn="1"/>
        </p:nvSpPr>
        <p:spPr>
          <a:xfrm>
            <a:off x="8382000" y="6492875"/>
            <a:ext cx="381000" cy="365125"/>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4-</a:t>
            </a:r>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10" name="Slide Number Placeholder 5"/>
          <p:cNvSpPr txBox="1">
            <a:spLocks/>
          </p:cNvSpPr>
          <p:nvPr userDrawn="1"/>
        </p:nvSpPr>
        <p:spPr>
          <a:xfrm>
            <a:off x="8686800" y="6492240"/>
            <a:ext cx="457200" cy="365760"/>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4A61F0A8-952B-4500-9ABC-60817A0249CB}" type="slidenum">
              <a:rPr kumimoji="0" lang="en-US" sz="14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3420854810"/>
      </p:ext>
    </p:extLst>
  </p:cSld>
  <p:clrMapOvr>
    <a:masterClrMapping/>
  </p:clrMapOvr>
  <p:transition>
    <p:fade thruBlk="1"/>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xmlns="" val="0"/>
              </a:ext>
            </a:extLst>
          </a:blip>
          <a:srcRect/>
          <a:stretch/>
        </p:blipFill>
        <p:spPr>
          <a:xfrm>
            <a:off x="1828800" y="2438400"/>
            <a:ext cx="5245100" cy="3932581"/>
          </a:xfrm>
          <a:prstGeom prst="rect">
            <a:avLst/>
          </a:prstGeom>
        </p:spPr>
      </p:pic>
      <p:sp>
        <p:nvSpPr>
          <p:cNvPr id="7" name="Content Placeholder 2"/>
          <p:cNvSpPr>
            <a:spLocks noGrp="1"/>
          </p:cNvSpPr>
          <p:nvPr>
            <p:ph idx="1"/>
          </p:nvPr>
        </p:nvSpPr>
        <p:spPr>
          <a:xfrm>
            <a:off x="457200" y="1143000"/>
            <a:ext cx="8686800" cy="1371600"/>
          </a:xfrm>
        </p:spPr>
        <p:txBody>
          <a:bodyPr>
            <a:noAutofit/>
          </a:bodyPr>
          <a:lstStyle>
            <a:lvl1pPr>
              <a:defRPr sz="3200" baseline="0">
                <a:latin typeface="Candara" pitchFamily="34" charset="0"/>
              </a:defRPr>
            </a:lvl1pPr>
            <a:lvl2pPr>
              <a:defRPr sz="2800" baseline="0">
                <a:latin typeface="Candara" pitchFamily="34" charset="0"/>
              </a:defRPr>
            </a:lvl2pPr>
            <a:lvl3pPr>
              <a:defRPr sz="2400" baseline="0">
                <a:latin typeface="Candara" pitchFamily="34" charset="0"/>
              </a:defRPr>
            </a:lvl3pPr>
            <a:lvl4pPr>
              <a:defRPr sz="2000" baseline="0">
                <a:latin typeface="Candara" pitchFamily="34" charset="0"/>
              </a:defRPr>
            </a:lvl4pPr>
            <a:lvl5pPr>
              <a:defRPr sz="2000" baseline="0">
                <a:latin typeface="Candara" pitchFamily="34" charset="0"/>
              </a:defRPr>
            </a:lvl5pPr>
          </a:lstStyle>
          <a:p>
            <a:pPr lvl="0"/>
            <a:r>
              <a:rPr lang="en-US" smtClean="0"/>
              <a:t>Click to edit Master text styles</a:t>
            </a:r>
          </a:p>
          <a:p>
            <a:pPr lvl="1"/>
            <a:r>
              <a:rPr lang="en-US" smtClean="0"/>
              <a:t>Second level</a:t>
            </a:r>
          </a:p>
        </p:txBody>
      </p:sp>
      <p:sp>
        <p:nvSpPr>
          <p:cNvPr id="8" name="Footer Placeholder 4"/>
          <p:cNvSpPr txBox="1">
            <a:spLocks/>
          </p:cNvSpPr>
          <p:nvPr/>
        </p:nvSpPr>
        <p:spPr>
          <a:xfrm>
            <a:off x="2324100" y="6629400"/>
            <a:ext cx="4800600" cy="228600"/>
          </a:xfrm>
          <a:prstGeom prst="rect">
            <a:avLst/>
          </a:prstGeom>
        </p:spPr>
        <p:txBody>
          <a:bodyPr/>
          <a:lstStyle>
            <a:defPPr>
              <a:defRPr lang="en-US"/>
            </a:defPPr>
            <a:lvl1pPr marL="0" algn="ctr" defTabSz="914400" rtl="0" eaLnBrk="1" fontAlgn="auto" latinLnBrk="0" hangingPunct="1">
              <a:spcBef>
                <a:spcPts val="0"/>
              </a:spcBef>
              <a:spcAft>
                <a:spcPts val="0"/>
              </a:spcAft>
              <a:defRPr sz="1100" i="0" kern="1200" cap="small" spc="400" baseline="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403844364"/>
      </p:ext>
    </p:extLst>
  </p:cSld>
  <p:clrMapOvr>
    <a:masterClrMapping/>
  </p:clrMapOvr>
  <p:transition>
    <p:fade thruBlk="1"/>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406293393"/>
      </p:ext>
    </p:extLst>
  </p:cSld>
  <p:clrMapOvr>
    <a:masterClrMapping/>
  </p:clrMapOvr>
  <p:transition>
    <p:fade thruBlk="1"/>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29852625"/>
      </p:ext>
    </p:extLst>
  </p:cSld>
  <p:clrMapOvr>
    <a:masterClrMapping/>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8003489" y="0"/>
            <a:ext cx="1140511" cy="771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613323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40984043"/>
      </p:ext>
    </p:extLst>
  </p:cSld>
  <p:clrMapOvr>
    <a:masterClrMapping/>
  </p:clrMapOvr>
  <p:transition>
    <p:fade thruBlk="1"/>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912159916"/>
      </p:ext>
    </p:extLst>
  </p:cSld>
  <p:clrMapOvr>
    <a:masterClrMapping/>
  </p:clrMapOvr>
  <p:transition>
    <p:fade thruBlk="1"/>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359308934"/>
      </p:ext>
    </p:extLst>
  </p:cSld>
  <p:clrMapOvr>
    <a:masterClrMapping/>
  </p:clrMapOvr>
  <p:transition>
    <p:fade thruBlk="1"/>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8443429"/>
      </p:ext>
    </p:extLst>
  </p:cSld>
  <p:clrMapOvr>
    <a:masterClrMapping/>
  </p:clrMapOvr>
  <p:transition>
    <p:fade thruBlk="1"/>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176719728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8"/>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1828800" y="2438400"/>
            <a:ext cx="5245100" cy="3932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Date Placeholder 2"/>
          <p:cNvSpPr>
            <a:spLocks noGrp="1"/>
          </p:cNvSpPr>
          <p:nvPr>
            <p:ph type="dt" sz="half" idx="10"/>
          </p:nvPr>
        </p:nvSpPr>
        <p:spPr>
          <a:xfrm>
            <a:off x="457200" y="6356350"/>
            <a:ext cx="381000" cy="365125"/>
          </a:xfrm>
          <a:prstGeom prst="rect">
            <a:avLst/>
          </a:prstGeom>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smtClean="0"/>
            </a:lvl1pPr>
          </a:lstStyle>
          <a:p>
            <a:pPr>
              <a:defRPr/>
            </a:pPr>
            <a:r>
              <a:rPr lang="en-US"/>
              <a:t>Copyright 2012 Worth Publishers</a:t>
            </a:r>
          </a:p>
        </p:txBody>
      </p:sp>
      <p:sp>
        <p:nvSpPr>
          <p:cNvPr id="5" name="Slide Number Placeholder 4"/>
          <p:cNvSpPr>
            <a:spLocks noGrp="1"/>
          </p:cNvSpPr>
          <p:nvPr>
            <p:ph type="sldNum" sz="quarter" idx="12"/>
          </p:nvPr>
        </p:nvSpPr>
        <p:spPr>
          <a:xfrm>
            <a:off x="8153400" y="6400800"/>
            <a:ext cx="457200" cy="228600"/>
          </a:xfrm>
          <a:prstGeom prst="rect">
            <a:avLst/>
          </a:prstGeom>
        </p:spPr>
        <p:txBody>
          <a:bodyPr/>
          <a:lstStyle>
            <a:lvl1pPr>
              <a:defRPr/>
            </a:lvl1pPr>
          </a:lstStyle>
          <a:p>
            <a:pPr>
              <a:defRPr/>
            </a:pPr>
            <a:fld id="{6FC55AF1-12B8-4F2E-9D8C-124ED26B0F03}" type="slidenum">
              <a:rPr lang="en-US"/>
              <a:pPr>
                <a:defRPr/>
              </a:pPr>
              <a:t>‹#›</a:t>
            </a:fld>
            <a:endParaRPr lang="en-US"/>
          </a:p>
        </p:txBody>
      </p:sp>
    </p:spTree>
    <p:extLst>
      <p:ext uri="{BB962C8B-B14F-4D97-AF65-F5344CB8AC3E}">
        <p14:creationId xmlns:p14="http://schemas.microsoft.com/office/powerpoint/2010/main" xmlns="" val="3727465052"/>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5"/>
          <p:cNvSpPr>
            <a:spLocks noGrp="1"/>
          </p:cNvSpPr>
          <p:nvPr>
            <p:ph type="ftr" sz="quarter" idx="10"/>
          </p:nvPr>
        </p:nvSpPr>
        <p:spPr>
          <a:xfrm>
            <a:off x="914400" y="6629400"/>
            <a:ext cx="7315200" cy="212725"/>
          </a:xfrm>
        </p:spPr>
        <p:txBody>
          <a:bodyPr/>
          <a:lstStyle>
            <a:lvl1pPr>
              <a:defRPr>
                <a:solidFill>
                  <a:schemeClr val="tx1">
                    <a:tint val="75000"/>
                  </a:schemeClr>
                </a:solidFill>
              </a:defRPr>
            </a:lvl1pPr>
          </a:lstStyle>
          <a:p>
            <a:pPr>
              <a:defRPr/>
            </a:pPr>
            <a:r>
              <a:rPr lang="en-US"/>
              <a:t>Copyright 2012 Worth Publishers</a:t>
            </a:r>
          </a:p>
        </p:txBody>
      </p:sp>
    </p:spTree>
    <p:extLst>
      <p:ext uri="{BB962C8B-B14F-4D97-AF65-F5344CB8AC3E}">
        <p14:creationId xmlns:p14="http://schemas.microsoft.com/office/powerpoint/2010/main" xmlns="" val="4163803883"/>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3436253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4226531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3</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txBox="1">
            <a:spLocks/>
          </p:cNvSpPr>
          <p:nvPr userDrawn="1"/>
        </p:nvSpPr>
        <p:spPr>
          <a:xfrm>
            <a:off x="1371600" y="5486398"/>
            <a:ext cx="7772400" cy="1371601"/>
          </a:xfrm>
          <a:prstGeom prst="rect">
            <a:avLst/>
          </a:prstGeom>
          <a:noFill/>
        </p:spPr>
        <p:txBody>
          <a:bodyPr>
            <a:noAutofit/>
          </a:bodyPr>
          <a:lstStyle>
            <a:lvl1pPr algn="r" defTabSz="914400" rtl="0" eaLnBrk="1" latinLnBrk="0" hangingPunct="1">
              <a:spcBef>
                <a:spcPct val="0"/>
              </a:spcBef>
              <a:buNone/>
              <a:defRPr lang="en-US" sz="5400" b="1" i="0" u="none" strike="noStrike" kern="1200" cap="none" spc="100" baseline="0" smtClean="0">
                <a:solidFill>
                  <a:srgbClr val="FF3300"/>
                </a:solidFill>
                <a:effectLst/>
                <a:latin typeface="Candara" pitchFamily="34" charset="0"/>
                <a:ea typeface="+mj-ea"/>
                <a:cs typeface="+mj-cs"/>
              </a:defRPr>
            </a:lvl1pPr>
          </a:lstStyle>
          <a:p>
            <a:r>
              <a:rPr lang="en-US" dirty="0" smtClean="0"/>
              <a:t>Supply and Demand</a:t>
            </a:r>
            <a:endParaRPr lang="en-US" dirty="0"/>
          </a:p>
        </p:txBody>
      </p:sp>
      <p:sp>
        <p:nvSpPr>
          <p:cNvPr id="9"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39649263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slide" Target="../slides/slide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 Target="../slides/slide1.xml"/><Relationship Id="rId3" Type="http://schemas.openxmlformats.org/officeDocument/2006/relationships/slideLayout" Target="../slideLayouts/slideLayout23.xml"/><Relationship Id="rId7"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10.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slide" Target="../slides/slide1.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6.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14.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5" Type="http://schemas.openxmlformats.org/officeDocument/2006/relationships/slide" Target="../slides/slide1.xml"/><Relationship Id="rId4" Type="http://schemas.openxmlformats.org/officeDocument/2006/relationships/image" Target="../media/image18.pn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image" Target="../media/image19.png"/><Relationship Id="rId4" Type="http://schemas.openxmlformats.org/officeDocument/2006/relationships/slide" Target="../slides/slide1.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4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slide" Target="../slides/slide1.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18.xml"/><Relationship Id="rId1" Type="http://schemas.openxmlformats.org/officeDocument/2006/relationships/slideLayout" Target="../slideLayouts/slideLayout44.xml"/><Relationship Id="rId4" Type="http://schemas.openxmlformats.org/officeDocument/2006/relationships/slide" Target="../slides/slid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 Target="../slides/slide1.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slide" Target="../slides/slide1.xml"/><Relationship Id="rId4"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slide" Target="../slides/slide1.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slide" Target="../slides/slide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9.xml"/><Relationship Id="rId1" Type="http://schemas.openxmlformats.org/officeDocument/2006/relationships/slideLayout" Target="../slideLayouts/slideLayout20.xml"/><Relationship Id="rId4" Type="http://schemas.openxmlformats.org/officeDocument/2006/relationships/slide" Target="../slides/slid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830388"/>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fontAlgn="auto">
              <a:spcBef>
                <a:spcPts val="0"/>
              </a:spcBef>
              <a:spcAft>
                <a:spcPts val="0"/>
              </a:spcAft>
              <a:defRPr sz="1100" i="0" cap="small" spc="400" baseline="0" smtClean="0">
                <a:solidFill>
                  <a:schemeClr val="tx1">
                    <a:lumMod val="50000"/>
                    <a:lumOff val="50000"/>
                  </a:schemeClr>
                </a:solidFill>
                <a:latin typeface="+mn-lt"/>
                <a:cs typeface="+mn-cs"/>
              </a:defRPr>
            </a:lvl1pPr>
          </a:lstStyle>
          <a:p>
            <a:endParaRPr lang="en-US"/>
          </a:p>
        </p:txBody>
      </p:sp>
      <p:sp>
        <p:nvSpPr>
          <p:cNvPr id="8" name="Title 1"/>
          <p:cNvSpPr txBox="1">
            <a:spLocks/>
          </p:cNvSpPr>
          <p:nvPr/>
        </p:nvSpPr>
        <p:spPr>
          <a:xfrm>
            <a:off x="990600" y="120650"/>
            <a:ext cx="8153400" cy="946150"/>
          </a:xfrm>
          <a:prstGeom prst="rect">
            <a:avLst/>
          </a:prstGeom>
          <a:noFill/>
        </p:spPr>
        <p:txBody>
          <a:bodyPr/>
          <a:lstStyle>
            <a:lvl1pPr algn="l" rtl="0" eaLnBrk="0" fontAlgn="base" hangingPunct="0">
              <a:spcBef>
                <a:spcPct val="0"/>
              </a:spcBef>
              <a:spcAft>
                <a:spcPct val="0"/>
              </a:spcAft>
              <a:defRPr sz="4000" b="1" i="1" kern="1200" baseline="0">
                <a:solidFill>
                  <a:schemeClr val="accent6">
                    <a:lumMod val="75000"/>
                  </a:schemeClr>
                </a:solidFill>
                <a:effectLst>
                  <a:outerShdw blurRad="38100" dist="38100" dir="2700000" algn="tl">
                    <a:srgbClr val="000000">
                      <a:alpha val="43137"/>
                    </a:srgbClr>
                  </a:outerShdw>
                </a:effectLst>
                <a:latin typeface="Century Gothic" pitchFamily="34" charset="0"/>
                <a:ea typeface="+mj-ea"/>
                <a:cs typeface="+mj-cs"/>
              </a:defRPr>
            </a:lvl1pPr>
            <a:lvl2pPr algn="ctr" rtl="0" eaLnBrk="0" fontAlgn="base" hangingPunct="0">
              <a:spcBef>
                <a:spcPct val="0"/>
              </a:spcBef>
              <a:spcAft>
                <a:spcPct val="0"/>
              </a:spcAft>
              <a:defRPr sz="4400" b="1" i="1">
                <a:solidFill>
                  <a:schemeClr val="tx1"/>
                </a:solidFill>
                <a:latin typeface="Century Gothic" pitchFamily="34" charset="0"/>
              </a:defRPr>
            </a:lvl2pPr>
            <a:lvl3pPr algn="ctr" rtl="0" eaLnBrk="0" fontAlgn="base" hangingPunct="0">
              <a:spcBef>
                <a:spcPct val="0"/>
              </a:spcBef>
              <a:spcAft>
                <a:spcPct val="0"/>
              </a:spcAft>
              <a:defRPr sz="4400" b="1" i="1">
                <a:solidFill>
                  <a:schemeClr val="tx1"/>
                </a:solidFill>
                <a:latin typeface="Century Gothic" pitchFamily="34" charset="0"/>
              </a:defRPr>
            </a:lvl3pPr>
            <a:lvl4pPr algn="ctr" rtl="0" eaLnBrk="0" fontAlgn="base" hangingPunct="0">
              <a:spcBef>
                <a:spcPct val="0"/>
              </a:spcBef>
              <a:spcAft>
                <a:spcPct val="0"/>
              </a:spcAft>
              <a:defRPr sz="4400" b="1" i="1">
                <a:solidFill>
                  <a:schemeClr val="tx1"/>
                </a:solidFill>
                <a:latin typeface="Century Gothic" pitchFamily="34" charset="0"/>
              </a:defRPr>
            </a:lvl4pPr>
            <a:lvl5pPr algn="ctr" rtl="0" eaLnBrk="0" fontAlgn="base" hangingPunct="0">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a:lstStyle>
          <a:p>
            <a:r>
              <a:rPr lang="en-US" smtClean="0"/>
              <a:t>Take a look…..</a:t>
            </a:r>
            <a:endParaRPr lang="en-US" dirty="0"/>
          </a:p>
        </p:txBody>
      </p:sp>
      <p:pic>
        <p:nvPicPr>
          <p:cNvPr id="11" name="Picture 10"/>
          <p:cNvPicPr>
            <a:picLocks noChangeAspect="1"/>
          </p:cNvPicPr>
          <p:nvPr/>
        </p:nvPicPr>
        <p:blipFill>
          <a:blip r:embed="rId4" cstate="screen">
            <a:extLst>
              <a:ext uri="{28A0092B-C50C-407E-A947-70E740481C1C}">
                <a14:useLocalDpi xmlns:a14="http://schemas.microsoft.com/office/drawing/2010/main" xmlns="" val="0"/>
              </a:ext>
            </a:extLst>
          </a:blip>
          <a:stretch>
            <a:fillRect/>
          </a:stretch>
        </p:blipFill>
        <p:spPr>
          <a:xfrm>
            <a:off x="0" y="-11133"/>
            <a:ext cx="990600" cy="1104743"/>
          </a:xfrm>
          <a:prstGeom prst="rect">
            <a:avLst/>
          </a:prstGeom>
        </p:spPr>
      </p:pic>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Lst>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5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5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5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p:tmplLst>
          <p:tmpl lvl="1">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Lst>
      </p:bldP>
    </p:bldLst>
  </p:timing>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830388"/>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fontAlgn="auto">
              <a:spcBef>
                <a:spcPts val="0"/>
              </a:spcBef>
              <a:spcAft>
                <a:spcPts val="0"/>
              </a:spcAft>
              <a:defRPr sz="1100" i="0" cap="small" spc="400" baseline="0" smtClean="0">
                <a:solidFill>
                  <a:schemeClr val="tx1">
                    <a:lumMod val="50000"/>
                    <a:lumOff val="50000"/>
                  </a:schemeClr>
                </a:solidFill>
                <a:latin typeface="+mn-lt"/>
                <a:cs typeface="+mn-cs"/>
              </a:defRPr>
            </a:lvl1pPr>
          </a:lstStyle>
          <a:p>
            <a:endParaRPr lang="en-US"/>
          </a:p>
        </p:txBody>
      </p:sp>
      <p:sp>
        <p:nvSpPr>
          <p:cNvPr id="8" name="Title 1"/>
          <p:cNvSpPr txBox="1">
            <a:spLocks/>
          </p:cNvSpPr>
          <p:nvPr/>
        </p:nvSpPr>
        <p:spPr>
          <a:xfrm>
            <a:off x="990600" y="120650"/>
            <a:ext cx="8153400" cy="946150"/>
          </a:xfrm>
          <a:prstGeom prst="rect">
            <a:avLst/>
          </a:prstGeom>
          <a:noFill/>
        </p:spPr>
        <p:txBody>
          <a:bodyPr/>
          <a:lstStyle>
            <a:lvl1pPr algn="l" rtl="0" eaLnBrk="0" fontAlgn="base" hangingPunct="0">
              <a:spcBef>
                <a:spcPct val="0"/>
              </a:spcBef>
              <a:spcAft>
                <a:spcPct val="0"/>
              </a:spcAft>
              <a:defRPr sz="4000" b="1" i="1" kern="1200" baseline="0">
                <a:solidFill>
                  <a:schemeClr val="accent6">
                    <a:lumMod val="75000"/>
                  </a:schemeClr>
                </a:solidFill>
                <a:effectLst>
                  <a:outerShdw blurRad="38100" dist="38100" dir="2700000" algn="tl">
                    <a:srgbClr val="000000">
                      <a:alpha val="43137"/>
                    </a:srgbClr>
                  </a:outerShdw>
                </a:effectLst>
                <a:latin typeface="Century Gothic" pitchFamily="34" charset="0"/>
                <a:ea typeface="+mj-ea"/>
                <a:cs typeface="+mj-cs"/>
              </a:defRPr>
            </a:lvl1pPr>
            <a:lvl2pPr algn="ctr" rtl="0" eaLnBrk="0" fontAlgn="base" hangingPunct="0">
              <a:spcBef>
                <a:spcPct val="0"/>
              </a:spcBef>
              <a:spcAft>
                <a:spcPct val="0"/>
              </a:spcAft>
              <a:defRPr sz="4400" b="1" i="1">
                <a:solidFill>
                  <a:schemeClr val="tx1"/>
                </a:solidFill>
                <a:latin typeface="Century Gothic" pitchFamily="34" charset="0"/>
              </a:defRPr>
            </a:lvl2pPr>
            <a:lvl3pPr algn="ctr" rtl="0" eaLnBrk="0" fontAlgn="base" hangingPunct="0">
              <a:spcBef>
                <a:spcPct val="0"/>
              </a:spcBef>
              <a:spcAft>
                <a:spcPct val="0"/>
              </a:spcAft>
              <a:defRPr sz="4400" b="1" i="1">
                <a:solidFill>
                  <a:schemeClr val="tx1"/>
                </a:solidFill>
                <a:latin typeface="Century Gothic" pitchFamily="34" charset="0"/>
              </a:defRPr>
            </a:lvl3pPr>
            <a:lvl4pPr algn="ctr" rtl="0" eaLnBrk="0" fontAlgn="base" hangingPunct="0">
              <a:spcBef>
                <a:spcPct val="0"/>
              </a:spcBef>
              <a:spcAft>
                <a:spcPct val="0"/>
              </a:spcAft>
              <a:defRPr sz="4400" b="1" i="1">
                <a:solidFill>
                  <a:schemeClr val="tx1"/>
                </a:solidFill>
                <a:latin typeface="Century Gothic" pitchFamily="34" charset="0"/>
              </a:defRPr>
            </a:lvl4pPr>
            <a:lvl5pPr algn="ctr" rtl="0" eaLnBrk="0" fontAlgn="base" hangingPunct="0">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a:lstStyle>
          <a:p>
            <a:r>
              <a:rPr lang="en-US" smtClean="0"/>
              <a:t>Take a look…..</a:t>
            </a:r>
            <a:endParaRPr lang="en-US" dirty="0"/>
          </a:p>
        </p:txBody>
      </p:sp>
      <p:pic>
        <p:nvPicPr>
          <p:cNvPr id="11" name="Picture 10"/>
          <p:cNvPicPr>
            <a:picLocks noChangeAspect="1"/>
          </p:cNvPicPr>
          <p:nvPr/>
        </p:nvPicPr>
        <p:blipFill>
          <a:blip r:embed="rId7" cstate="screen">
            <a:extLst>
              <a:ext uri="{28A0092B-C50C-407E-A947-70E740481C1C}">
                <a14:useLocalDpi xmlns:a14="http://schemas.microsoft.com/office/drawing/2010/main" xmlns="" val="0"/>
              </a:ext>
            </a:extLst>
          </a:blip>
          <a:stretch>
            <a:fillRect/>
          </a:stretch>
        </p:blipFill>
        <p:spPr>
          <a:xfrm>
            <a:off x="0" y="-11133"/>
            <a:ext cx="990600" cy="1104743"/>
          </a:xfrm>
          <a:prstGeom prst="rect">
            <a:avLst/>
          </a:prstGeom>
        </p:spPr>
      </p:pic>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8"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8"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6" r:id="rId5"/>
  </p:sldLayoutIdLst>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5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5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5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p:tmplLst>
          <p:tmpl lvl="1">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Lst>
      </p:bldP>
    </p:bldLst>
  </p:timing>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838200"/>
          </a:xfrm>
          <a:prstGeom prst="rect">
            <a:avLst/>
          </a:prstGeom>
          <a:solidFill>
            <a:schemeClr val="accent5">
              <a:lumMod val="20000"/>
              <a:lumOff val="80000"/>
              <a:alpha val="44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8600" y="990600"/>
            <a:ext cx="8839200" cy="4648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0" y="838200"/>
            <a:ext cx="9144000" cy="0"/>
          </a:xfrm>
          <a:prstGeom prst="line">
            <a:avLst/>
          </a:prstGeom>
          <a:ln w="127000" cmpd="sng">
            <a:solidFill>
              <a:schemeClr val="tx2">
                <a:lumMod val="20000"/>
                <a:lumOff val="80000"/>
                <a:alpha val="71000"/>
              </a:schemeClr>
            </a:solidFill>
            <a:prstDash val="solid"/>
          </a:ln>
        </p:spPr>
        <p:style>
          <a:lnRef idx="1">
            <a:schemeClr val="accent5"/>
          </a:lnRef>
          <a:fillRef idx="0">
            <a:schemeClr val="accent5"/>
          </a:fillRef>
          <a:effectRef idx="0">
            <a:schemeClr val="accent5"/>
          </a:effectRef>
          <a:fontRef idx="minor">
            <a:schemeClr val="tx1"/>
          </a:fontRef>
        </p:style>
      </p:cxnSp>
      <p:sp>
        <p:nvSpPr>
          <p:cNvPr id="11" name="Oval 10"/>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7468067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dt="0"/>
  <p:txStyles>
    <p:titleStyle>
      <a:lvl1pPr algn="r" defTabSz="914400" rtl="0" eaLnBrk="1" latinLnBrk="0" hangingPunct="1">
        <a:spcBef>
          <a:spcPct val="0"/>
        </a:spcBef>
        <a:buNone/>
        <a:defRPr sz="4400" b="1" kern="1200" spc="-200" baseline="0">
          <a:solidFill>
            <a:schemeClr val="accent6">
              <a:lumMod val="75000"/>
            </a:schemeClr>
          </a:solidFill>
          <a:latin typeface="Candara" pitchFamily="34" charset="0"/>
          <a:ea typeface="+mj-ea"/>
          <a:cs typeface="+mj-cs"/>
        </a:defRPr>
      </a:lvl1pPr>
    </p:titleStyle>
    <p:body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a:blipFill>
            <a:blip r:embed="rId4">
              <a:extLst>
                <a:ext uri="{28A0092B-C50C-407E-A947-70E740481C1C}">
                  <a14:useLocalDpi xmlns:a14="http://schemas.microsoft.com/office/drawing/2010/main" xmlns="" val="0"/>
                </a:ext>
              </a:extLst>
            </a:blip>
            <a:stretch>
              <a:fillRect/>
            </a:stretch>
          </a:blip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0" y="1722437"/>
            <a:ext cx="91440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445768626"/>
      </p:ext>
    </p:extLst>
  </p:cSld>
  <p:clrMap bg1="lt1" tx1="dk1" bg2="lt2" tx2="dk2" accent1="accent1" accent2="accent2" accent3="accent3" accent4="accent4" accent5="accent5" accent6="accent6" hlink="hlink" folHlink="folHlink"/>
  <p:sldLayoutIdLst>
    <p:sldLayoutId id="2147483702" r:id="rId1"/>
    <p:sldLayoutId id="2147483703" r:id="rId2"/>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44DE6-8B77-400C-8F66-8B96B952C9BA}" type="slidenum">
              <a:rPr lang="en-US" smtClean="0"/>
              <a:pPr/>
              <a:t>‹#›</a:t>
            </a:fld>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03875306"/>
      </p:ext>
    </p:extLst>
  </p:cSld>
  <p:clrMap bg1="lt1" tx1="dk1" bg2="lt2" tx2="dk2" accent1="accent1" accent2="accent2" accent3="accent3" accent4="accent4" accent5="accent5" accent6="accent6" hlink="hlink" folHlink="folHlink"/>
  <p:sldLayoutIdLst>
    <p:sldLayoutId id="2147483705" r:id="rId1"/>
    <p:sldLayoutId id="2147483706"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629400"/>
            <a:ext cx="1905000" cy="228600"/>
          </a:xfrm>
          <a:prstGeom prst="rect">
            <a:avLst/>
          </a:prstGeom>
        </p:spPr>
        <p:txBody>
          <a:bodyPr vert="horz" lIns="91440" tIns="45720" rIns="91440" bIns="45720" rtlCol="0" anchor="ctr"/>
          <a:lstStyle>
            <a:lvl1pPr algn="r">
              <a:defRPr sz="1000" smtClean="0">
                <a:solidFill>
                  <a:schemeClr val="tx1">
                    <a:tint val="75000"/>
                  </a:schemeClr>
                </a:solidFill>
              </a:defRPr>
            </a:lvl1pPr>
          </a:lstStyle>
          <a:p>
            <a:pPr>
              <a:defRPr/>
            </a:pPr>
            <a:fld id="{8C80E936-C63C-43A2-9E7F-B6560F637838}" type="slidenum">
              <a:rPr lang="en-US"/>
              <a:pPr>
                <a:defRPr/>
              </a:pPr>
              <a:t>‹#›</a:t>
            </a:fld>
            <a:endParaRPr lang="en-US" dirty="0"/>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latin typeface="Calibri" pitchFamily="34" charset="0"/>
                <a:cs typeface="Calibri" pitchFamily="34" charset="0"/>
              </a:defRPr>
            </a:lvl1pPr>
          </a:lstStyle>
          <a:p>
            <a:pPr>
              <a:defRPr/>
            </a:pPr>
            <a:r>
              <a:rPr lang="en-US"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23" r:id="rId5"/>
  </p:sldLayoutIdLst>
  <p:timing>
    <p:tnLst>
      <p:par>
        <p:cTn id="1" dur="indefinite" restart="never" nodeType="tmRoot"/>
      </p:par>
    </p:tnLst>
  </p:timing>
  <p:hf sldNum="0" hdr="0" dt="0"/>
  <p:txStyles>
    <p:titleStyle>
      <a:lvl1pPr algn="ctr" rtl="0" eaLnBrk="1" fontAlgn="base" hangingPunct="1">
        <a:spcBef>
          <a:spcPct val="0"/>
        </a:spcBef>
        <a:spcAft>
          <a:spcPct val="0"/>
        </a:spcAft>
        <a:defRPr sz="4400" b="1" kern="1200">
          <a:solidFill>
            <a:schemeClr val="tx1"/>
          </a:solidFill>
          <a:latin typeface="Candara" pitchFamily="34" charset="0"/>
          <a:ea typeface="+mj-ea"/>
          <a:cs typeface="+mj-cs"/>
        </a:defRPr>
      </a:lvl1pPr>
      <a:lvl2pPr algn="ctr" rtl="0" eaLnBrk="1" fontAlgn="base" hangingPunct="1">
        <a:spcBef>
          <a:spcPct val="0"/>
        </a:spcBef>
        <a:spcAft>
          <a:spcPct val="0"/>
        </a:spcAft>
        <a:defRPr sz="4400">
          <a:solidFill>
            <a:schemeClr val="tx1"/>
          </a:solidFill>
          <a:latin typeface="Century Gothic" pitchFamily="34" charset="0"/>
        </a:defRPr>
      </a:lvl2pPr>
      <a:lvl3pPr algn="ctr" rtl="0" eaLnBrk="1" fontAlgn="base" hangingPunct="1">
        <a:spcBef>
          <a:spcPct val="0"/>
        </a:spcBef>
        <a:spcAft>
          <a:spcPct val="0"/>
        </a:spcAft>
        <a:defRPr sz="4400">
          <a:solidFill>
            <a:schemeClr val="tx1"/>
          </a:solidFill>
          <a:latin typeface="Century Gothic" pitchFamily="34" charset="0"/>
        </a:defRPr>
      </a:lvl3pPr>
      <a:lvl4pPr algn="ctr" rtl="0" eaLnBrk="1" fontAlgn="base" hangingPunct="1">
        <a:spcBef>
          <a:spcPct val="0"/>
        </a:spcBef>
        <a:spcAft>
          <a:spcPct val="0"/>
        </a:spcAft>
        <a:defRPr sz="4400">
          <a:solidFill>
            <a:schemeClr val="tx1"/>
          </a:solidFill>
          <a:latin typeface="Century Gothic" pitchFamily="34" charset="0"/>
        </a:defRPr>
      </a:lvl4pPr>
      <a:lvl5pPr algn="ctr" rtl="0" eaLnBrk="1" fontAlgn="base" hangingPunct="1">
        <a:spcBef>
          <a:spcPct val="0"/>
        </a:spcBef>
        <a:spcAft>
          <a:spcPct val="0"/>
        </a:spcAft>
        <a:defRPr sz="4400">
          <a:solidFill>
            <a:schemeClr val="tx1"/>
          </a:solidFill>
          <a:latin typeface="Century Gothic" pitchFamily="34" charset="0"/>
        </a:defRPr>
      </a:lvl5pPr>
      <a:lvl6pPr marL="457200" algn="ctr" rtl="0" eaLnBrk="1" fontAlgn="base" hangingPunct="1">
        <a:spcBef>
          <a:spcPct val="0"/>
        </a:spcBef>
        <a:spcAft>
          <a:spcPct val="0"/>
        </a:spcAft>
        <a:defRPr sz="4400">
          <a:solidFill>
            <a:schemeClr val="tx1"/>
          </a:solidFill>
          <a:latin typeface="Century Gothic" pitchFamily="34" charset="0"/>
        </a:defRPr>
      </a:lvl6pPr>
      <a:lvl7pPr marL="914400" algn="ctr" rtl="0" eaLnBrk="1" fontAlgn="base" hangingPunct="1">
        <a:spcBef>
          <a:spcPct val="0"/>
        </a:spcBef>
        <a:spcAft>
          <a:spcPct val="0"/>
        </a:spcAft>
        <a:defRPr sz="4400">
          <a:solidFill>
            <a:schemeClr val="tx1"/>
          </a:solidFill>
          <a:latin typeface="Century Gothic" pitchFamily="34" charset="0"/>
        </a:defRPr>
      </a:lvl7pPr>
      <a:lvl8pPr marL="1371600" algn="ctr" rtl="0" eaLnBrk="1" fontAlgn="base" hangingPunct="1">
        <a:spcBef>
          <a:spcPct val="0"/>
        </a:spcBef>
        <a:spcAft>
          <a:spcPct val="0"/>
        </a:spcAft>
        <a:defRPr sz="4400">
          <a:solidFill>
            <a:schemeClr val="tx1"/>
          </a:solidFill>
          <a:latin typeface="Century Gothic" pitchFamily="34" charset="0"/>
        </a:defRPr>
      </a:lvl8pPr>
      <a:lvl9pPr marL="1828800" algn="ctr" rtl="0" eaLnBrk="1" fontAlgn="base" hangingPunct="1">
        <a:spcBef>
          <a:spcPct val="0"/>
        </a:spcBef>
        <a:spcAft>
          <a:spcPct val="0"/>
        </a:spcAft>
        <a:defRPr sz="4400">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a:solidFill>
            <a:schemeClr val="tx1"/>
          </a:solidFill>
          <a:latin typeface="Candara" pitchFamily="34" charset="0"/>
          <a:ea typeface="+mn-ea"/>
          <a:cs typeface="+mn-cs"/>
        </a:defRPr>
      </a:lvl1pPr>
      <a:lvl2pPr marL="457200" indent="0" algn="l" rtl="0" eaLnBrk="1" fontAlgn="base" hangingPunct="1">
        <a:spcBef>
          <a:spcPct val="20000"/>
        </a:spcBef>
        <a:spcAft>
          <a:spcPct val="0"/>
        </a:spcAft>
        <a:buFontTx/>
        <a:buNone/>
        <a:defRPr sz="3200" b="1" kern="1200">
          <a:solidFill>
            <a:schemeClr val="tx1"/>
          </a:solidFill>
          <a:latin typeface="Candara" pitchFamily="34" charset="0"/>
          <a:ea typeface="+mn-ea"/>
          <a:cs typeface="+mn-cs"/>
        </a:defRPr>
      </a:lvl2pPr>
      <a:lvl3pPr marL="914400" indent="0" algn="l" rtl="0" eaLnBrk="1" fontAlgn="base" hangingPunct="1">
        <a:spcBef>
          <a:spcPct val="20000"/>
        </a:spcBef>
        <a:spcAft>
          <a:spcPct val="0"/>
        </a:spcAft>
        <a:buFontTx/>
        <a:buNone/>
        <a:defRPr sz="2800" b="1" kern="1200">
          <a:solidFill>
            <a:schemeClr val="tx1"/>
          </a:solidFill>
          <a:latin typeface="Candara" pitchFamily="34" charset="0"/>
          <a:ea typeface="+mn-ea"/>
          <a:cs typeface="+mn-cs"/>
        </a:defRPr>
      </a:lvl3pPr>
      <a:lvl4pPr marL="13716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4pPr>
      <a:lvl5pPr marL="18288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Practice</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pic>
        <p:nvPicPr>
          <p:cNvPr id="12292" name="Picture 11" descr="Pencil_8160.JPG"/>
          <p:cNvPicPr>
            <a:picLocks noChangeAspect="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895042" y="47416"/>
            <a:ext cx="2248958"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Application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050" name="Picture 2"/>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a:off x="7534184" y="304800"/>
            <a:ext cx="1609816"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1"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055139934"/>
      </p:ext>
    </p:extLst>
  </p:cSld>
  <p:clrMap bg1="lt1" tx1="dk1" bg2="lt2" tx2="dk2" accent1="accent1" accent2="accent2" accent3="accent3" accent4="accent4" accent5="accent5" accent6="accent6" hlink="hlink" folHlink="folHlink"/>
  <p:sldLayoutIdLst>
    <p:sldLayoutId id="2147483716" r:id="rId1"/>
    <p:sldLayoutId id="2147483717"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7543800" y="0"/>
            <a:ext cx="1600200" cy="954107"/>
          </a:xfrm>
          <a:prstGeom prst="rect">
            <a:avLst/>
          </a:prstGeom>
          <a:solidFill>
            <a:schemeClr val="accent3">
              <a:lumMod val="20000"/>
              <a:lumOff val="80000"/>
            </a:schemeClr>
          </a:solidFill>
        </p:spPr>
        <p:txBody>
          <a:bodyPr wrap="square" rtlCol="0">
            <a:spAutoFit/>
          </a:bodyPr>
          <a:lstStyle/>
          <a:p>
            <a:endParaRPr lang="en-US" sz="1400" dirty="0" smtClean="0"/>
          </a:p>
          <a:p>
            <a:endParaRPr lang="en-US" sz="1400" dirty="0" smtClean="0"/>
          </a:p>
          <a:p>
            <a:endParaRPr lang="en-US" sz="1400" dirty="0" smtClean="0"/>
          </a:p>
          <a:p>
            <a:endParaRPr lang="en-US" sz="1400" dirty="0"/>
          </a:p>
        </p:txBody>
      </p:sp>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Discussion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 name="Picture 2" descr="Man thinking"/>
          <p:cNvPicPr>
            <a:picLocks noChangeAspect="1" noChangeArrowheads="1"/>
          </p:cNvPicPr>
          <p:nvPr/>
        </p:nvPicPr>
        <p:blipFill rotWithShape="1">
          <a:blip r:embed="rId5" cstate="screen">
            <a:duotone>
              <a:schemeClr val="accent6">
                <a:shade val="45000"/>
                <a:satMod val="135000"/>
              </a:schemeClr>
              <a:prstClr val="white"/>
            </a:duotone>
            <a:extLst>
              <a:ext uri="{28A0092B-C50C-407E-A947-70E740481C1C}">
                <a14:useLocalDpi xmlns:a14="http://schemas.microsoft.com/office/drawing/2010/main" xmlns="" val="0"/>
              </a:ext>
            </a:extLst>
          </a:blip>
          <a:srcRect/>
          <a:stretch/>
        </p:blipFill>
        <p:spPr bwMode="auto">
          <a:xfrm flipH="1">
            <a:off x="7536595" y="108569"/>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 name="Picture 2" descr="Man thinking"/>
          <p:cNvPicPr>
            <a:picLocks noChangeAspect="1" noChangeArrowheads="1"/>
          </p:cNvPicPr>
          <p:nvPr/>
        </p:nvPicPr>
        <p:blipFill rotWithShape="1">
          <a:blip r:embed="rId5" cstate="screen">
            <a:duotone>
              <a:schemeClr val="accent1">
                <a:shade val="45000"/>
                <a:satMod val="135000"/>
              </a:schemeClr>
              <a:prstClr val="white"/>
            </a:duotone>
            <a:extLst>
              <a:ext uri="{28A0092B-C50C-407E-A947-70E740481C1C}">
                <a14:useLocalDpi xmlns:a14="http://schemas.microsoft.com/office/drawing/2010/main" xmlns="" val="0"/>
              </a:ext>
            </a:extLst>
          </a:blip>
          <a:srcRect/>
          <a:stretch/>
        </p:blipFill>
        <p:spPr bwMode="auto">
          <a:xfrm>
            <a:off x="8370066" y="108568"/>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1" name="Right Arrow 10">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999456525"/>
      </p:ext>
    </p:extLst>
  </p:cSld>
  <p:clrMap bg1="lt1" tx1="dk1" bg2="lt2" tx2="dk2" accent1="accent1" accent2="accent2" accent3="accent3" accent4="accent4" accent5="accent5" accent6="accent6" hlink="hlink" folHlink="folHlink"/>
  <p:sldLayoutIdLst>
    <p:sldLayoutId id="2147483719" r:id="rId1"/>
    <p:sldLayoutId id="2147483720"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xmlns="" val="0"/>
              </a:ext>
            </a:extLst>
          </a:blip>
          <a:srcRect/>
          <a:stretch/>
        </p:blipFill>
        <p:spPr bwMode="auto">
          <a:xfrm>
            <a:off x="0" y="0"/>
            <a:ext cx="9144000"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35582923"/>
      </p:ext>
    </p:extLst>
  </p:cSld>
  <p:clrMap bg1="lt1" tx1="dk1" bg2="lt2" tx2="dk2" accent1="accent1" accent2="accent2" accent3="accent3" accent4="accent4" accent5="accent5" accent6="accent6" hlink="hlink" folHlink="folHlink"/>
  <p:sldLayoutIdLst>
    <p:sldLayoutId id="2147483722"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36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838200"/>
          </a:xfrm>
          <a:prstGeom prst="rect">
            <a:avLst/>
          </a:prstGeom>
          <a:solidFill>
            <a:schemeClr val="accent5">
              <a:lumMod val="20000"/>
              <a:lumOff val="80000"/>
              <a:alpha val="44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8600" y="990600"/>
            <a:ext cx="8839200" cy="4648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0" y="838200"/>
            <a:ext cx="9144000" cy="0"/>
          </a:xfrm>
          <a:prstGeom prst="line">
            <a:avLst/>
          </a:prstGeom>
          <a:ln w="127000" cmpd="sng">
            <a:solidFill>
              <a:schemeClr val="tx2">
                <a:lumMod val="20000"/>
                <a:lumOff val="80000"/>
                <a:alpha val="71000"/>
              </a:schemeClr>
            </a:solidFill>
            <a:prstDash val="solid"/>
          </a:ln>
        </p:spPr>
        <p:style>
          <a:lnRef idx="1">
            <a:schemeClr val="accent5"/>
          </a:lnRef>
          <a:fillRef idx="0">
            <a:schemeClr val="accent5"/>
          </a:fillRef>
          <a:effectRef idx="0">
            <a:schemeClr val="accent5"/>
          </a:effectRef>
          <a:fontRef idx="minor">
            <a:schemeClr val="tx1"/>
          </a:fontRef>
        </p:style>
      </p:cxnSp>
      <p:sp>
        <p:nvSpPr>
          <p:cNvPr id="11" name="Oval 10"/>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hlinkClick r:id="rId6"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6"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7468067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88" r:id="rId3"/>
    <p:sldLayoutId id="2147483689"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dt="0"/>
  <p:txStyles>
    <p:titleStyle>
      <a:lvl1pPr algn="r" defTabSz="914400" rtl="0" eaLnBrk="1" latinLnBrk="0" hangingPunct="1">
        <a:spcBef>
          <a:spcPct val="0"/>
        </a:spcBef>
        <a:buNone/>
        <a:defRPr sz="4400" b="1" kern="1200" spc="-200" baseline="0">
          <a:solidFill>
            <a:schemeClr val="accent6">
              <a:lumMod val="75000"/>
            </a:schemeClr>
          </a:solidFill>
          <a:latin typeface="Candara" pitchFamily="34" charset="0"/>
          <a:ea typeface="+mj-ea"/>
          <a:cs typeface="+mj-cs"/>
        </a:defRPr>
      </a:lvl1pPr>
    </p:titleStyle>
    <p:body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a:blipFill>
            <a:blip r:embed="rId4">
              <a:extLst>
                <a:ext uri="{28A0092B-C50C-407E-A947-70E740481C1C}">
                  <a14:useLocalDpi xmlns:a14="http://schemas.microsoft.com/office/drawing/2010/main" xmlns="" val="0"/>
                </a:ext>
              </a:extLst>
            </a:blip>
            <a:stretch>
              <a:fillRect/>
            </a:stretch>
          </a:blip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0" y="1722437"/>
            <a:ext cx="91440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445768626"/>
      </p:ext>
    </p:extLst>
  </p:cSld>
  <p:clrMap bg1="lt1" tx1="dk1" bg2="lt2" tx2="dk2" accent1="accent1" accent2="accent2" accent3="accent3" accent4="accent4" accent5="accent5" accent6="accent6" hlink="hlink" folHlink="folHlink"/>
  <p:sldLayoutIdLst>
    <p:sldLayoutId id="2147483668" r:id="rId1"/>
    <p:sldLayoutId id="2147483669" r:id="rId2"/>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44DE6-8B77-400C-8F66-8B96B952C9BA}" type="slidenum">
              <a:rPr lang="en-US" smtClean="0"/>
              <a:pPr/>
              <a:t>‹#›</a:t>
            </a:fld>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03875306"/>
      </p:ext>
    </p:extLst>
  </p:cSld>
  <p:clrMap bg1="lt1" tx1="dk1" bg2="lt2" tx2="dk2" accent1="accent1" accent2="accent2" accent3="accent3" accent4="accent4" accent5="accent5" accent6="accent6" hlink="hlink" folHlink="folHlink"/>
  <p:sldLayoutIdLst>
    <p:sldLayoutId id="2147483671" r:id="rId1"/>
    <p:sldLayoutId id="2147483672"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629400"/>
            <a:ext cx="1905000" cy="228600"/>
          </a:xfrm>
          <a:prstGeom prst="rect">
            <a:avLst/>
          </a:prstGeom>
        </p:spPr>
        <p:txBody>
          <a:bodyPr vert="horz" lIns="91440" tIns="45720" rIns="91440" bIns="45720" rtlCol="0" anchor="ctr"/>
          <a:lstStyle>
            <a:lvl1pPr algn="r">
              <a:defRPr sz="1000" smtClean="0">
                <a:solidFill>
                  <a:schemeClr val="tx1">
                    <a:tint val="75000"/>
                  </a:schemeClr>
                </a:solidFill>
              </a:defRPr>
            </a:lvl1pPr>
          </a:lstStyle>
          <a:p>
            <a:pPr>
              <a:defRPr/>
            </a:pPr>
            <a:fld id="{8C80E936-C63C-43A2-9E7F-B6560F637838}" type="slidenum">
              <a:rPr lang="en-US"/>
              <a:pPr>
                <a:defRPr/>
              </a:pPr>
              <a:t>‹#›</a:t>
            </a:fld>
            <a:endParaRPr lang="en-US" dirty="0"/>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latin typeface="Calibri" pitchFamily="34" charset="0"/>
                <a:cs typeface="Calibri" pitchFamily="34" charset="0"/>
              </a:defRPr>
            </a:lvl1pPr>
          </a:lstStyle>
          <a:p>
            <a:pPr>
              <a:defRPr/>
            </a:pPr>
            <a:r>
              <a:rPr lang="en-US"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iming>
    <p:tnLst>
      <p:par>
        <p:cTn id="1" dur="indefinite" restart="never" nodeType="tmRoot"/>
      </p:par>
    </p:tnLst>
  </p:timing>
  <p:hf sldNum="0" hdr="0" dt="0"/>
  <p:txStyles>
    <p:titleStyle>
      <a:lvl1pPr algn="ctr" rtl="0" eaLnBrk="1" fontAlgn="base" hangingPunct="1">
        <a:spcBef>
          <a:spcPct val="0"/>
        </a:spcBef>
        <a:spcAft>
          <a:spcPct val="0"/>
        </a:spcAft>
        <a:defRPr sz="4400" b="1" kern="1200">
          <a:solidFill>
            <a:schemeClr val="tx1"/>
          </a:solidFill>
          <a:latin typeface="Candara" pitchFamily="34" charset="0"/>
          <a:ea typeface="+mj-ea"/>
          <a:cs typeface="+mj-cs"/>
        </a:defRPr>
      </a:lvl1pPr>
      <a:lvl2pPr algn="ctr" rtl="0" eaLnBrk="1" fontAlgn="base" hangingPunct="1">
        <a:spcBef>
          <a:spcPct val="0"/>
        </a:spcBef>
        <a:spcAft>
          <a:spcPct val="0"/>
        </a:spcAft>
        <a:defRPr sz="4400">
          <a:solidFill>
            <a:schemeClr val="tx1"/>
          </a:solidFill>
          <a:latin typeface="Century Gothic" pitchFamily="34" charset="0"/>
        </a:defRPr>
      </a:lvl2pPr>
      <a:lvl3pPr algn="ctr" rtl="0" eaLnBrk="1" fontAlgn="base" hangingPunct="1">
        <a:spcBef>
          <a:spcPct val="0"/>
        </a:spcBef>
        <a:spcAft>
          <a:spcPct val="0"/>
        </a:spcAft>
        <a:defRPr sz="4400">
          <a:solidFill>
            <a:schemeClr val="tx1"/>
          </a:solidFill>
          <a:latin typeface="Century Gothic" pitchFamily="34" charset="0"/>
        </a:defRPr>
      </a:lvl3pPr>
      <a:lvl4pPr algn="ctr" rtl="0" eaLnBrk="1" fontAlgn="base" hangingPunct="1">
        <a:spcBef>
          <a:spcPct val="0"/>
        </a:spcBef>
        <a:spcAft>
          <a:spcPct val="0"/>
        </a:spcAft>
        <a:defRPr sz="4400">
          <a:solidFill>
            <a:schemeClr val="tx1"/>
          </a:solidFill>
          <a:latin typeface="Century Gothic" pitchFamily="34" charset="0"/>
        </a:defRPr>
      </a:lvl4pPr>
      <a:lvl5pPr algn="ctr" rtl="0" eaLnBrk="1" fontAlgn="base" hangingPunct="1">
        <a:spcBef>
          <a:spcPct val="0"/>
        </a:spcBef>
        <a:spcAft>
          <a:spcPct val="0"/>
        </a:spcAft>
        <a:defRPr sz="4400">
          <a:solidFill>
            <a:schemeClr val="tx1"/>
          </a:solidFill>
          <a:latin typeface="Century Gothic" pitchFamily="34" charset="0"/>
        </a:defRPr>
      </a:lvl5pPr>
      <a:lvl6pPr marL="457200" algn="ctr" rtl="0" eaLnBrk="1" fontAlgn="base" hangingPunct="1">
        <a:spcBef>
          <a:spcPct val="0"/>
        </a:spcBef>
        <a:spcAft>
          <a:spcPct val="0"/>
        </a:spcAft>
        <a:defRPr sz="4400">
          <a:solidFill>
            <a:schemeClr val="tx1"/>
          </a:solidFill>
          <a:latin typeface="Century Gothic" pitchFamily="34" charset="0"/>
        </a:defRPr>
      </a:lvl6pPr>
      <a:lvl7pPr marL="914400" algn="ctr" rtl="0" eaLnBrk="1" fontAlgn="base" hangingPunct="1">
        <a:spcBef>
          <a:spcPct val="0"/>
        </a:spcBef>
        <a:spcAft>
          <a:spcPct val="0"/>
        </a:spcAft>
        <a:defRPr sz="4400">
          <a:solidFill>
            <a:schemeClr val="tx1"/>
          </a:solidFill>
          <a:latin typeface="Century Gothic" pitchFamily="34" charset="0"/>
        </a:defRPr>
      </a:lvl7pPr>
      <a:lvl8pPr marL="1371600" algn="ctr" rtl="0" eaLnBrk="1" fontAlgn="base" hangingPunct="1">
        <a:spcBef>
          <a:spcPct val="0"/>
        </a:spcBef>
        <a:spcAft>
          <a:spcPct val="0"/>
        </a:spcAft>
        <a:defRPr sz="4400">
          <a:solidFill>
            <a:schemeClr val="tx1"/>
          </a:solidFill>
          <a:latin typeface="Century Gothic" pitchFamily="34" charset="0"/>
        </a:defRPr>
      </a:lvl8pPr>
      <a:lvl9pPr marL="1828800" algn="ctr" rtl="0" eaLnBrk="1" fontAlgn="base" hangingPunct="1">
        <a:spcBef>
          <a:spcPct val="0"/>
        </a:spcBef>
        <a:spcAft>
          <a:spcPct val="0"/>
        </a:spcAft>
        <a:defRPr sz="4400">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a:solidFill>
            <a:schemeClr val="tx1"/>
          </a:solidFill>
          <a:latin typeface="Candara" pitchFamily="34" charset="0"/>
          <a:ea typeface="+mn-ea"/>
          <a:cs typeface="+mn-cs"/>
        </a:defRPr>
      </a:lvl1pPr>
      <a:lvl2pPr marL="457200" indent="0" algn="l" rtl="0" eaLnBrk="1" fontAlgn="base" hangingPunct="1">
        <a:spcBef>
          <a:spcPct val="20000"/>
        </a:spcBef>
        <a:spcAft>
          <a:spcPct val="0"/>
        </a:spcAft>
        <a:buFontTx/>
        <a:buNone/>
        <a:defRPr sz="3200" b="1" kern="1200">
          <a:solidFill>
            <a:schemeClr val="tx1"/>
          </a:solidFill>
          <a:latin typeface="Candara" pitchFamily="34" charset="0"/>
          <a:ea typeface="+mn-ea"/>
          <a:cs typeface="+mn-cs"/>
        </a:defRPr>
      </a:lvl2pPr>
      <a:lvl3pPr marL="914400" indent="0" algn="l" rtl="0" eaLnBrk="1" fontAlgn="base" hangingPunct="1">
        <a:spcBef>
          <a:spcPct val="20000"/>
        </a:spcBef>
        <a:spcAft>
          <a:spcPct val="0"/>
        </a:spcAft>
        <a:buFontTx/>
        <a:buNone/>
        <a:defRPr sz="2800" b="1" kern="1200">
          <a:solidFill>
            <a:schemeClr val="tx1"/>
          </a:solidFill>
          <a:latin typeface="Candara" pitchFamily="34" charset="0"/>
          <a:ea typeface="+mn-ea"/>
          <a:cs typeface="+mn-cs"/>
        </a:defRPr>
      </a:lvl3pPr>
      <a:lvl4pPr marL="13716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4pPr>
      <a:lvl5pPr marL="18288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Practice</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pic>
        <p:nvPicPr>
          <p:cNvPr id="12292" name="Picture 11" descr="Pencil_8160.JPG"/>
          <p:cNvPicPr>
            <a:picLocks noChangeAspect="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895042" y="47416"/>
            <a:ext cx="2248958"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Application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050" name="Picture 2"/>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a:off x="7534184" y="304800"/>
            <a:ext cx="1609816"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1"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055139934"/>
      </p:ext>
    </p:extLst>
  </p:cSld>
  <p:clrMap bg1="lt1" tx1="dk1" bg2="lt2" tx2="dk2" accent1="accent1" accent2="accent2" accent3="accent3" accent4="accent4" accent5="accent5" accent6="accent6" hlink="hlink" folHlink="folHlink"/>
  <p:sldLayoutIdLst>
    <p:sldLayoutId id="2147483681" r:id="rId1"/>
    <p:sldLayoutId id="2147483682"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7543800" y="0"/>
            <a:ext cx="1600200" cy="954107"/>
          </a:xfrm>
          <a:prstGeom prst="rect">
            <a:avLst/>
          </a:prstGeom>
          <a:solidFill>
            <a:schemeClr val="accent3">
              <a:lumMod val="20000"/>
              <a:lumOff val="80000"/>
            </a:schemeClr>
          </a:solidFill>
        </p:spPr>
        <p:txBody>
          <a:bodyPr wrap="square" rtlCol="0">
            <a:spAutoFit/>
          </a:bodyPr>
          <a:lstStyle/>
          <a:p>
            <a:endParaRPr lang="en-US" sz="1400" dirty="0" smtClean="0"/>
          </a:p>
          <a:p>
            <a:endParaRPr lang="en-US" sz="1400" dirty="0" smtClean="0"/>
          </a:p>
          <a:p>
            <a:endParaRPr lang="en-US" sz="1400" dirty="0" smtClean="0"/>
          </a:p>
          <a:p>
            <a:endParaRPr lang="en-US" sz="1400" dirty="0"/>
          </a:p>
        </p:txBody>
      </p:sp>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Discussion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 name="Picture 2" descr="Man thinking"/>
          <p:cNvPicPr>
            <a:picLocks noChangeAspect="1" noChangeArrowheads="1"/>
          </p:cNvPicPr>
          <p:nvPr/>
        </p:nvPicPr>
        <p:blipFill rotWithShape="1">
          <a:blip r:embed="rId5" cstate="screen">
            <a:duotone>
              <a:schemeClr val="accent6">
                <a:shade val="45000"/>
                <a:satMod val="135000"/>
              </a:schemeClr>
              <a:prstClr val="white"/>
            </a:duotone>
            <a:extLst>
              <a:ext uri="{28A0092B-C50C-407E-A947-70E740481C1C}">
                <a14:useLocalDpi xmlns:a14="http://schemas.microsoft.com/office/drawing/2010/main" xmlns="" val="0"/>
              </a:ext>
            </a:extLst>
          </a:blip>
          <a:srcRect/>
          <a:stretch/>
        </p:blipFill>
        <p:spPr bwMode="auto">
          <a:xfrm flipH="1">
            <a:off x="7536595" y="108569"/>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 name="Picture 2" descr="Man thinking"/>
          <p:cNvPicPr>
            <a:picLocks noChangeAspect="1" noChangeArrowheads="1"/>
          </p:cNvPicPr>
          <p:nvPr/>
        </p:nvPicPr>
        <p:blipFill rotWithShape="1">
          <a:blip r:embed="rId5" cstate="screen">
            <a:duotone>
              <a:schemeClr val="accent1">
                <a:shade val="45000"/>
                <a:satMod val="135000"/>
              </a:schemeClr>
              <a:prstClr val="white"/>
            </a:duotone>
            <a:extLst>
              <a:ext uri="{28A0092B-C50C-407E-A947-70E740481C1C}">
                <a14:useLocalDpi xmlns:a14="http://schemas.microsoft.com/office/drawing/2010/main" xmlns="" val="0"/>
              </a:ext>
            </a:extLst>
          </a:blip>
          <a:srcRect/>
          <a:stretch/>
        </p:blipFill>
        <p:spPr bwMode="auto">
          <a:xfrm>
            <a:off x="8370066" y="108568"/>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1" name="Right Arrow 10">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999456525"/>
      </p:ext>
    </p:extLst>
  </p:cSld>
  <p:clrMap bg1="lt1" tx1="dk1" bg2="lt2" tx2="dk2" accent1="accent1" accent2="accent2" accent3="accent3" accent4="accent4" accent5="accent5" accent6="accent6" hlink="hlink" folHlink="folHlink"/>
  <p:sldLayoutIdLst>
    <p:sldLayoutId id="2147483684" r:id="rId1"/>
    <p:sldLayoutId id="2147483685"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xmlns="" val="0"/>
              </a:ext>
            </a:extLst>
          </a:blip>
          <a:srcRect/>
          <a:stretch/>
        </p:blipFill>
        <p:spPr bwMode="auto">
          <a:xfrm>
            <a:off x="0" y="0"/>
            <a:ext cx="9144000"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35582923"/>
      </p:ext>
    </p:extLst>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36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3.xml"/><Relationship Id="rId7" Type="http://schemas.openxmlformats.org/officeDocument/2006/relationships/slide" Target="slide24.xml"/><Relationship Id="rId2" Type="http://schemas.openxmlformats.org/officeDocument/2006/relationships/image" Target="../media/image23.png"/><Relationship Id="rId1" Type="http://schemas.openxmlformats.org/officeDocument/2006/relationships/slideLayout" Target="../slideLayouts/slideLayout34.xml"/><Relationship Id="rId6" Type="http://schemas.openxmlformats.org/officeDocument/2006/relationships/slide" Target="slide23.xml"/><Relationship Id="rId5" Type="http://schemas.openxmlformats.org/officeDocument/2006/relationships/slide" Target="slide6.xml"/><Relationship Id="rId4" Type="http://schemas.openxmlformats.org/officeDocument/2006/relationships/slide" Target="slide17.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slide" Target="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slide" Target="slide1.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slide" Target="sl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slide" Target="slide1.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www.criticalcommons.org/Members/economicstube/clips/svukidneybrighter.wmv" TargetMode="External"/><Relationship Id="rId2" Type="http://schemas.openxmlformats.org/officeDocument/2006/relationships/notesSlide" Target="../notesSlides/notesSlide22.xml"/><Relationship Id="rId1" Type="http://schemas.openxmlformats.org/officeDocument/2006/relationships/slideLayout" Target="../slideLayouts/slideLayout37.xml"/><Relationship Id="rId5" Type="http://schemas.openxmlformats.org/officeDocument/2006/relationships/image" Target="../media/image23.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slide" Target="slide1.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617220" indent="-342900" fontAlgn="auto">
              <a:spcAft>
                <a:spcPts val="1200"/>
              </a:spcAft>
              <a:buBlip>
                <a:blip r:embed="rId2"/>
              </a:buBlip>
              <a:defRPr/>
            </a:pPr>
            <a:r>
              <a:rPr lang="en-US" sz="2400" dirty="0" smtClean="0"/>
              <a:t>What </a:t>
            </a:r>
            <a:r>
              <a:rPr lang="en-US" sz="2400" dirty="0"/>
              <a:t>is a </a:t>
            </a:r>
            <a:r>
              <a:rPr lang="en-US" sz="2400" dirty="0">
                <a:solidFill>
                  <a:schemeClr val="accent6">
                    <a:lumMod val="75000"/>
                  </a:schemeClr>
                </a:solidFill>
                <a:hlinkClick r:id="rId3" action="ppaction://hlinksldjump"/>
              </a:rPr>
              <a:t>demand curve? </a:t>
            </a:r>
            <a:r>
              <a:rPr lang="en-US" sz="2400" dirty="0">
                <a:hlinkClick r:id="rId3" action="ppaction://hlinksldjump"/>
              </a:rPr>
              <a:t> </a:t>
            </a:r>
            <a:r>
              <a:rPr lang="en-US" sz="2400" dirty="0"/>
              <a:t>What is a </a:t>
            </a:r>
            <a:r>
              <a:rPr lang="en-US" sz="2400" dirty="0">
                <a:solidFill>
                  <a:schemeClr val="accent6">
                    <a:lumMod val="75000"/>
                  </a:schemeClr>
                </a:solidFill>
                <a:hlinkClick r:id="rId4" action="ppaction://hlinksldjump"/>
              </a:rPr>
              <a:t>supply curve</a:t>
            </a:r>
            <a:r>
              <a:rPr lang="en-US" sz="2400" dirty="0">
                <a:solidFill>
                  <a:schemeClr val="accent1"/>
                </a:solidFill>
                <a:hlinkClick r:id="rId4" action="ppaction://hlinksldjump"/>
              </a:rPr>
              <a:t>?</a:t>
            </a:r>
            <a:endParaRPr lang="en-US" sz="2400" dirty="0">
              <a:solidFill>
                <a:schemeClr val="accent1"/>
              </a:solidFill>
            </a:endParaRPr>
          </a:p>
          <a:p>
            <a:pPr marL="617220" indent="-342900" fontAlgn="auto">
              <a:spcAft>
                <a:spcPts val="1200"/>
              </a:spcAft>
              <a:buBlip>
                <a:blip r:embed="rId2"/>
              </a:buBlip>
              <a:defRPr/>
            </a:pPr>
            <a:r>
              <a:rPr lang="en-US" sz="2400" dirty="0"/>
              <a:t>What’s the difference between </a:t>
            </a:r>
            <a:r>
              <a:rPr lang="en-US" sz="2400" dirty="0" smtClean="0">
                <a:hlinkClick r:id="rId5" action="ppaction://hlinksldjump"/>
              </a:rPr>
              <a:t>“</a:t>
            </a:r>
            <a:r>
              <a:rPr lang="en-US" sz="2400" dirty="0" smtClean="0">
                <a:solidFill>
                  <a:schemeClr val="accent6">
                    <a:lumMod val="75000"/>
                  </a:schemeClr>
                </a:solidFill>
                <a:hlinkClick r:id="rId5" action="ppaction://hlinksldjump"/>
              </a:rPr>
              <a:t>movements” </a:t>
            </a:r>
            <a:r>
              <a:rPr lang="en-US" sz="2400" dirty="0">
                <a:solidFill>
                  <a:schemeClr val="accent6">
                    <a:lumMod val="75000"/>
                  </a:schemeClr>
                </a:solidFill>
                <a:hlinkClick r:id="rId5" action="ppaction://hlinksldjump"/>
              </a:rPr>
              <a:t>along a curve </a:t>
            </a:r>
            <a:r>
              <a:rPr lang="en-US" sz="2400" dirty="0">
                <a:hlinkClick r:id="rId5" action="ppaction://hlinksldjump"/>
              </a:rPr>
              <a:t>and </a:t>
            </a:r>
            <a:r>
              <a:rPr lang="en-US" sz="2400" dirty="0" smtClean="0">
                <a:hlinkClick r:id="rId5" action="ppaction://hlinksldjump"/>
              </a:rPr>
              <a:t>“</a:t>
            </a:r>
            <a:r>
              <a:rPr lang="en-US" sz="2400" dirty="0" smtClean="0">
                <a:solidFill>
                  <a:schemeClr val="accent6">
                    <a:lumMod val="75000"/>
                  </a:schemeClr>
                </a:solidFill>
                <a:hlinkClick r:id="rId5" action="ppaction://hlinksldjump"/>
              </a:rPr>
              <a:t>shifts” </a:t>
            </a:r>
            <a:r>
              <a:rPr lang="en-US" sz="2400" dirty="0">
                <a:solidFill>
                  <a:schemeClr val="accent6">
                    <a:lumMod val="75000"/>
                  </a:schemeClr>
                </a:solidFill>
                <a:hlinkClick r:id="rId5" action="ppaction://hlinksldjump"/>
              </a:rPr>
              <a:t>of a curve?</a:t>
            </a:r>
            <a:endParaRPr lang="en-US" sz="2400" dirty="0">
              <a:solidFill>
                <a:schemeClr val="accent6">
                  <a:lumMod val="75000"/>
                </a:schemeClr>
              </a:solidFill>
            </a:endParaRPr>
          </a:p>
          <a:p>
            <a:pPr marL="617220" indent="-342900" fontAlgn="auto">
              <a:spcAft>
                <a:spcPts val="1200"/>
              </a:spcAft>
              <a:buBlip>
                <a:blip r:embed="rId2"/>
              </a:buBlip>
              <a:defRPr/>
            </a:pPr>
            <a:r>
              <a:rPr lang="en-US" sz="2400" dirty="0"/>
              <a:t>How do supply and demand curves determine a market’s </a:t>
            </a:r>
            <a:r>
              <a:rPr lang="en-US" sz="2400" dirty="0">
                <a:solidFill>
                  <a:schemeClr val="accent6">
                    <a:lumMod val="75000"/>
                  </a:schemeClr>
                </a:solidFill>
                <a:hlinkClick r:id="rId6" action="ppaction://hlinksldjump"/>
              </a:rPr>
              <a:t>equilibrium price </a:t>
            </a:r>
            <a:r>
              <a:rPr lang="en-US" sz="2400" dirty="0">
                <a:hlinkClick r:id="rId6" action="ppaction://hlinksldjump"/>
              </a:rPr>
              <a:t>and </a:t>
            </a:r>
            <a:r>
              <a:rPr lang="en-US" sz="2400" dirty="0">
                <a:solidFill>
                  <a:schemeClr val="accent6">
                    <a:lumMod val="75000"/>
                  </a:schemeClr>
                </a:solidFill>
                <a:hlinkClick r:id="rId6" action="ppaction://hlinksldjump"/>
              </a:rPr>
              <a:t>equilibrium quantity?</a:t>
            </a:r>
            <a:endParaRPr lang="en-US" sz="2400" dirty="0">
              <a:solidFill>
                <a:schemeClr val="accent6">
                  <a:lumMod val="75000"/>
                </a:schemeClr>
              </a:solidFill>
            </a:endParaRPr>
          </a:p>
          <a:p>
            <a:pPr marL="617220" indent="-342900" fontAlgn="auto">
              <a:spcAft>
                <a:spcPts val="1200"/>
              </a:spcAft>
              <a:buBlip>
                <a:blip r:embed="rId2"/>
              </a:buBlip>
              <a:defRPr/>
            </a:pPr>
            <a:r>
              <a:rPr lang="en-US" sz="2400" dirty="0"/>
              <a:t>If there’s a </a:t>
            </a:r>
            <a:r>
              <a:rPr lang="en-US" sz="2400" dirty="0">
                <a:solidFill>
                  <a:schemeClr val="accent6">
                    <a:lumMod val="75000"/>
                  </a:schemeClr>
                </a:solidFill>
                <a:hlinkClick r:id="rId7" action="ppaction://hlinksldjump"/>
              </a:rPr>
              <a:t>shortage</a:t>
            </a:r>
            <a:r>
              <a:rPr lang="en-US" sz="2400" dirty="0">
                <a:hlinkClick r:id="rId7" action="ppaction://hlinksldjump"/>
              </a:rPr>
              <a:t> or </a:t>
            </a:r>
            <a:r>
              <a:rPr lang="en-US" sz="2400" dirty="0">
                <a:solidFill>
                  <a:schemeClr val="accent6">
                    <a:lumMod val="75000"/>
                  </a:schemeClr>
                </a:solidFill>
                <a:hlinkClick r:id="rId7" action="ppaction://hlinksldjump"/>
              </a:rPr>
              <a:t>surplus,</a:t>
            </a:r>
            <a:r>
              <a:rPr lang="en-US" sz="2400" dirty="0">
                <a:hlinkClick r:id="rId7" action="ppaction://hlinksldjump"/>
              </a:rPr>
              <a:t> </a:t>
            </a:r>
            <a:r>
              <a:rPr lang="en-US" sz="2400" dirty="0"/>
              <a:t>how does price moves the market back to equilibrium?</a:t>
            </a:r>
          </a:p>
          <a:p>
            <a:pPr marL="684213" indent="-342900">
              <a:buBlip>
                <a:blip r:embed="rId2"/>
              </a:buBlip>
            </a:pPr>
            <a:endParaRPr lang="en-US" sz="2400" dirty="0"/>
          </a:p>
        </p:txBody>
      </p:sp>
      <p:sp>
        <p:nvSpPr>
          <p:cNvPr id="4" name="TextBox 3"/>
          <p:cNvSpPr txBox="1"/>
          <p:nvPr/>
        </p:nvSpPr>
        <p:spPr>
          <a:xfrm>
            <a:off x="8126895" y="6209547"/>
            <a:ext cx="634182" cy="461665"/>
          </a:xfrm>
          <a:prstGeom prst="rect">
            <a:avLst/>
          </a:prstGeom>
          <a:noFill/>
        </p:spPr>
        <p:txBody>
          <a:bodyPr wrap="square" rtlCol="0">
            <a:spAutoFit/>
          </a:bodyPr>
          <a:lstStyle/>
          <a:p>
            <a:r>
              <a:rPr lang="en-US" sz="1200" b="1" dirty="0" smtClean="0">
                <a:solidFill>
                  <a:schemeClr val="bg1"/>
                </a:solidFill>
                <a:effectLst>
                  <a:outerShdw blurRad="38100" dist="38100" dir="2700000" algn="tl">
                    <a:srgbClr val="000000">
                      <a:alpha val="43137"/>
                    </a:srgbClr>
                  </a:outerShdw>
                </a:effectLst>
                <a:hlinkClick r:id="rId4" action="ppaction://hlinksldjump"/>
              </a:rPr>
              <a:t>To Video</a:t>
            </a:r>
            <a:endParaRPr lang="en-US" sz="1200"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49096" y="6273798"/>
            <a:ext cx="1268296" cy="400110"/>
          </a:xfrm>
          <a:prstGeom prst="rect">
            <a:avLst/>
          </a:prstGeom>
        </p:spPr>
        <p:txBody>
          <a:bodyPr wrap="none">
            <a:spAutoFit/>
          </a:bodyPr>
          <a:lstStyle/>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8" action="ppaction://hlinksldjump"/>
              </a:rPr>
              <a:t>To First </a:t>
            </a:r>
            <a:endParaRPr lang="en-US" sz="10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8" action="ppaction://hlinksldjump"/>
            </a:endParaRPr>
          </a:p>
          <a:p>
            <a:pPr algn="ctr" fontAlgn="auto">
              <a:spcBef>
                <a:spcPts val="0"/>
              </a:spcBef>
              <a:spcAft>
                <a:spcPts val="0"/>
              </a:spcAft>
              <a:defRPr/>
            </a:pPr>
            <a:r>
              <a:rPr lang="en-US" sz="10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8" action="ppaction://hlinksldjump"/>
              </a:rPr>
              <a:t>Active </a:t>
            </a: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8" action="ppaction://hlinksldjump"/>
              </a:rPr>
              <a:t>Learning</a:t>
            </a:r>
            <a:endPar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Tree>
    <p:extLst>
      <p:ext uri="{BB962C8B-B14F-4D97-AF65-F5344CB8AC3E}">
        <p14:creationId xmlns:p14="http://schemas.microsoft.com/office/powerpoint/2010/main" xmlns="" val="231412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8130" name="Picture 1" descr="http://www.morguefile.com/data/imageData/public/files/d/dantada/preview/fldr_2005_05_29/file000766680729.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762000"/>
            <a:ext cx="9151938"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515" name="Rectangle 2"/>
          <p:cNvSpPr>
            <a:spLocks noGrp="1" noChangeArrowheads="1"/>
          </p:cNvSpPr>
          <p:nvPr>
            <p:ph type="title"/>
          </p:nvPr>
        </p:nvSpPr>
        <p:spPr bwMode="auto"/>
        <p:txBody>
          <a:bodyPr wrap="square" numCol="1" anchorCtr="0" compatLnSpc="1">
            <a:prstTxWarp prst="textNoShape">
              <a:avLst/>
            </a:prstTxWarp>
            <a:normAutofit/>
          </a:bodyPr>
          <a:lstStyle/>
          <a:p>
            <a:pPr fontAlgn="auto">
              <a:spcAft>
                <a:spcPts val="0"/>
              </a:spcAft>
              <a:defRPr/>
            </a:pPr>
            <a:r>
              <a:rPr lang="en-US" sz="3600" dirty="0"/>
              <a:t>Changes in </a:t>
            </a:r>
            <a:r>
              <a:rPr lang="en-US" sz="3600" dirty="0" smtClean="0">
                <a:solidFill>
                  <a:schemeClr val="accent6">
                    <a:lumMod val="75000"/>
                  </a:schemeClr>
                </a:solidFill>
              </a:rPr>
              <a:t>Price </a:t>
            </a:r>
            <a:r>
              <a:rPr lang="en-US" sz="3600" dirty="0">
                <a:solidFill>
                  <a:schemeClr val="accent6">
                    <a:lumMod val="75000"/>
                  </a:schemeClr>
                </a:solidFill>
              </a:rPr>
              <a:t>of Related Goods: Complements</a:t>
            </a:r>
            <a:endParaRPr lang="en-US" sz="3600" dirty="0" smtClean="0">
              <a:solidFill>
                <a:schemeClr val="accent6">
                  <a:lumMod val="75000"/>
                </a:schemeClr>
              </a:solidFill>
            </a:endParaRPr>
          </a:p>
        </p:txBody>
      </p:sp>
      <p:sp>
        <p:nvSpPr>
          <p:cNvPr id="1570819" name="Rectangle 3"/>
          <p:cNvSpPr>
            <a:spLocks noGrp="1" noChangeArrowheads="1"/>
          </p:cNvSpPr>
          <p:nvPr>
            <p:ph idx="1"/>
          </p:nvPr>
        </p:nvSpPr>
        <p:spPr>
          <a:xfrm>
            <a:off x="0" y="3962400"/>
            <a:ext cx="9151938" cy="2590800"/>
          </a:xfrm>
          <a:solidFill>
            <a:schemeClr val="bg1">
              <a:alpha val="80000"/>
            </a:schemeClr>
          </a:solidFill>
        </p:spPr>
        <p:txBody>
          <a:bodyPr>
            <a:normAutofit lnSpcReduction="10000"/>
          </a:bodyPr>
          <a:lstStyle/>
          <a:p>
            <a:r>
              <a:rPr lang="en-US" sz="2800" dirty="0">
                <a:ea typeface="ＭＳ Ｐゴシック"/>
                <a:cs typeface="Arial" pitchFamily="34" charset="0"/>
              </a:rPr>
              <a:t>Two goods are </a:t>
            </a:r>
            <a:r>
              <a:rPr lang="en-US" sz="2800" i="1" dirty="0" smtClean="0">
                <a:solidFill>
                  <a:srgbClr val="990033"/>
                </a:solidFill>
                <a:ea typeface="ＭＳ Ｐゴシック"/>
                <a:cs typeface="Arial" pitchFamily="34" charset="0"/>
              </a:rPr>
              <a:t>complements</a:t>
            </a:r>
            <a:r>
              <a:rPr lang="en-US" sz="2800" dirty="0" smtClean="0">
                <a:effectLst>
                  <a:outerShdw blurRad="38100" dist="38100" dir="2700000" algn="tl">
                    <a:srgbClr val="000000">
                      <a:alpha val="43137"/>
                    </a:srgbClr>
                  </a:outerShdw>
                </a:effectLst>
                <a:ea typeface="ＭＳ Ｐゴシック"/>
                <a:cs typeface="Arial" pitchFamily="34" charset="0"/>
              </a:rPr>
              <a:t> </a:t>
            </a:r>
            <a:r>
              <a:rPr lang="en-US" sz="2800" dirty="0" smtClean="0">
                <a:ea typeface="ＭＳ Ｐゴシック"/>
                <a:cs typeface="Arial" pitchFamily="34" charset="0"/>
              </a:rPr>
              <a:t>if </a:t>
            </a:r>
            <a:r>
              <a:rPr lang="en-US" sz="2800" dirty="0">
                <a:ea typeface="ＭＳ Ｐゴシック"/>
                <a:cs typeface="Arial" pitchFamily="34" charset="0"/>
              </a:rPr>
              <a:t>a decrease in the price of one good leads to an increase in the demand for the other (or vice versa</a:t>
            </a:r>
            <a:r>
              <a:rPr lang="en-US" sz="2800" dirty="0" smtClean="0">
                <a:ea typeface="ＭＳ Ｐゴシック"/>
                <a:cs typeface="Arial" pitchFamily="34" charset="0"/>
              </a:rPr>
              <a:t>).</a:t>
            </a:r>
            <a:endParaRPr lang="en-US" sz="2800" dirty="0">
              <a:solidFill>
                <a:srgbClr val="0070C0"/>
              </a:solidFill>
            </a:endParaRPr>
          </a:p>
          <a:p>
            <a:r>
              <a:rPr lang="en-US" sz="2800" dirty="0" smtClean="0">
                <a:solidFill>
                  <a:schemeClr val="accent1">
                    <a:lumMod val="75000"/>
                  </a:schemeClr>
                </a:solidFill>
              </a:rPr>
              <a:t>Consumers often have to buy goods together.</a:t>
            </a:r>
          </a:p>
          <a:p>
            <a:r>
              <a:rPr lang="en-US" sz="2800" dirty="0" smtClean="0"/>
              <a:t>An </a:t>
            </a:r>
            <a:r>
              <a:rPr lang="en-US" sz="2800" dirty="0" smtClean="0">
                <a:solidFill>
                  <a:srgbClr val="990033"/>
                </a:solidFill>
              </a:rPr>
              <a:t>increase in price of gasoline </a:t>
            </a:r>
            <a:r>
              <a:rPr lang="en-US" sz="2800" dirty="0" smtClean="0"/>
              <a:t>will </a:t>
            </a:r>
            <a:r>
              <a:rPr lang="en-US" sz="2800" dirty="0" smtClean="0">
                <a:solidFill>
                  <a:schemeClr val="accent1">
                    <a:lumMod val="75000"/>
                  </a:schemeClr>
                </a:solidFill>
              </a:rPr>
              <a:t>decrease the demand for SUVs.</a:t>
            </a: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135" name="TextBox 7">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p14="http://schemas.microsoft.com/office/powerpoint/2010/main" xmlns="" val="31225403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0819">
                                            <p:bg/>
                                          </p:spTgt>
                                        </p:tgtEl>
                                        <p:attrNameLst>
                                          <p:attrName>style.visibility</p:attrName>
                                        </p:attrNameLst>
                                      </p:cBhvr>
                                      <p:to>
                                        <p:strVal val="visible"/>
                                      </p:to>
                                    </p:set>
                                    <p:animEffect transition="in" filter="fade">
                                      <p:cBhvr>
                                        <p:cTn id="7" dur="1000"/>
                                        <p:tgtEl>
                                          <p:spTgt spid="1570819">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70819">
                                            <p:txEl>
                                              <p:pRg st="0" end="0"/>
                                            </p:txEl>
                                          </p:spTgt>
                                        </p:tgtEl>
                                        <p:attrNameLst>
                                          <p:attrName>style.visibility</p:attrName>
                                        </p:attrNameLst>
                                      </p:cBhvr>
                                      <p:to>
                                        <p:strVal val="visible"/>
                                      </p:to>
                                    </p:set>
                                    <p:animEffect transition="in" filter="fade">
                                      <p:cBhvr>
                                        <p:cTn id="11" dur="1000"/>
                                        <p:tgtEl>
                                          <p:spTgt spid="157081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70819">
                                            <p:txEl>
                                              <p:pRg st="1" end="1"/>
                                            </p:txEl>
                                          </p:spTgt>
                                        </p:tgtEl>
                                        <p:attrNameLst>
                                          <p:attrName>style.visibility</p:attrName>
                                        </p:attrNameLst>
                                      </p:cBhvr>
                                      <p:to>
                                        <p:strVal val="visible"/>
                                      </p:to>
                                    </p:set>
                                    <p:animEffect transition="in" filter="fade">
                                      <p:cBhvr>
                                        <p:cTn id="16" dur="1000"/>
                                        <p:tgtEl>
                                          <p:spTgt spid="1570819">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70819">
                                            <p:txEl>
                                              <p:pRg st="2" end="2"/>
                                            </p:txEl>
                                          </p:spTgt>
                                        </p:tgtEl>
                                        <p:attrNameLst>
                                          <p:attrName>style.visibility</p:attrName>
                                        </p:attrNameLst>
                                      </p:cBhvr>
                                      <p:to>
                                        <p:strVal val="visible"/>
                                      </p:to>
                                    </p:set>
                                    <p:animEffect transition="in" filter="fade">
                                      <p:cBhvr>
                                        <p:cTn id="21" dur="1000"/>
                                        <p:tgtEl>
                                          <p:spTgt spid="15708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819"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wrap="square" numCol="1" anchorCtr="0" compatLnSpc="1">
            <a:prstTxWarp prst="textNoShape">
              <a:avLst/>
            </a:prstTxWarp>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smtClean="0">
                <a:solidFill>
                  <a:schemeClr val="accent6">
                    <a:lumMod val="75000"/>
                  </a:schemeClr>
                </a:solidFill>
                <a:latin typeface="Candara" pitchFamily="34" charset="0"/>
              </a:rPr>
              <a:t>Changes in Income</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p:txBody>
          <a:bodyPr rtlCol="0">
            <a:noAutofit/>
          </a:bodyPr>
          <a:lstStyle/>
          <a:p>
            <a:pPr fontAlgn="auto">
              <a:spcAft>
                <a:spcPts val="0"/>
              </a:spcAft>
              <a:defRPr/>
            </a:pPr>
            <a:r>
              <a:rPr lang="en-US" sz="3600" dirty="0" smtClean="0">
                <a:ea typeface="ＭＳ Ｐゴシック"/>
                <a:cs typeface="Arial" pitchFamily="34" charset="0"/>
              </a:rPr>
              <a:t>The effect of changes in income on demand </a:t>
            </a:r>
            <a:r>
              <a:rPr lang="en-US" sz="3600" i="1" dirty="0" smtClean="0">
                <a:solidFill>
                  <a:schemeClr val="accent1">
                    <a:lumMod val="75000"/>
                  </a:schemeClr>
                </a:solidFill>
                <a:ea typeface="ＭＳ Ｐゴシック"/>
                <a:cs typeface="Arial" pitchFamily="34" charset="0"/>
              </a:rPr>
              <a:t>depends on the nature of the good in question.</a:t>
            </a:r>
          </a:p>
          <a:p>
            <a:pPr lvl="1" fontAlgn="auto">
              <a:spcAft>
                <a:spcPts val="0"/>
              </a:spcAft>
              <a:defRPr/>
            </a:pPr>
            <a:r>
              <a:rPr lang="en-US" sz="3200" dirty="0" smtClean="0">
                <a:ea typeface="ＭＳ Ｐゴシック"/>
                <a:cs typeface="Arial" pitchFamily="34" charset="0"/>
              </a:rPr>
              <a:t>A </a:t>
            </a:r>
            <a:r>
              <a:rPr lang="en-US" sz="3200" i="1" dirty="0" smtClean="0">
                <a:solidFill>
                  <a:srgbClr val="990033"/>
                </a:solidFill>
                <a:ea typeface="ＭＳ Ｐゴシック"/>
                <a:cs typeface="Arial" pitchFamily="34" charset="0"/>
              </a:rPr>
              <a:t>normal good</a:t>
            </a:r>
            <a:r>
              <a:rPr lang="en-US" sz="3200" dirty="0" smtClean="0">
                <a:solidFill>
                  <a:srgbClr val="990033"/>
                </a:solidFill>
                <a:ea typeface="ＭＳ Ｐゴシック"/>
                <a:cs typeface="Arial" pitchFamily="34" charset="0"/>
              </a:rPr>
              <a:t>: </a:t>
            </a:r>
            <a:r>
              <a:rPr lang="en-US" sz="3200" dirty="0" smtClean="0">
                <a:ea typeface="ＭＳ Ｐゴシック"/>
                <a:cs typeface="Arial" pitchFamily="34" charset="0"/>
              </a:rPr>
              <a:t>Demand increases when income increases (and vice versa).</a:t>
            </a:r>
          </a:p>
          <a:p>
            <a:pPr lvl="1" fontAlgn="auto">
              <a:spcAft>
                <a:spcPts val="0"/>
              </a:spcAft>
              <a:defRPr/>
            </a:pPr>
            <a:r>
              <a:rPr lang="en-US" sz="3200" dirty="0" smtClean="0">
                <a:ea typeface="ＭＳ Ｐゴシック"/>
                <a:cs typeface="Arial" pitchFamily="34" charset="0"/>
              </a:rPr>
              <a:t>An </a:t>
            </a:r>
            <a:r>
              <a:rPr lang="en-US" sz="3200" i="1" dirty="0" smtClean="0">
                <a:solidFill>
                  <a:srgbClr val="990033"/>
                </a:solidFill>
                <a:ea typeface="ＭＳ Ｐゴシック"/>
                <a:cs typeface="Arial" pitchFamily="34" charset="0"/>
              </a:rPr>
              <a:t>inferior good</a:t>
            </a:r>
            <a:r>
              <a:rPr lang="en-US" sz="3200" dirty="0" smtClean="0">
                <a:solidFill>
                  <a:srgbClr val="990033"/>
                </a:solidFill>
                <a:ea typeface="ＭＳ Ｐゴシック"/>
                <a:cs typeface="Arial" pitchFamily="34" charset="0"/>
              </a:rPr>
              <a:t>: </a:t>
            </a:r>
            <a:r>
              <a:rPr lang="en-US" sz="3200" dirty="0" smtClean="0">
                <a:ea typeface="ＭＳ Ｐゴシック"/>
                <a:cs typeface="Arial" pitchFamily="34" charset="0"/>
              </a:rPr>
              <a:t>Demand decreases when income increases (and vice versa).</a:t>
            </a: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807200" y="5105400"/>
            <a:ext cx="23368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4745038"/>
            <a:ext cx="2857500" cy="2143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Oval 8"/>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160" name="TextBox 9">
            <a:hlinkClick r:id="rId5"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5"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p14="http://schemas.microsoft.com/office/powerpoint/2010/main" xmlns="" val="369914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fade">
                                      <p:cBhvr>
                                        <p:cTn id="7" dur="1000"/>
                                        <p:tgtEl>
                                          <p:spTgt spid="3174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9"/>
                                        </p:tgtEl>
                                        <p:attrNameLst>
                                          <p:attrName>style.visibility</p:attrName>
                                        </p:attrNameLst>
                                      </p:cBhvr>
                                      <p:to>
                                        <p:strVal val="visible"/>
                                      </p:to>
                                    </p:set>
                                    <p:animEffect transition="in" filter="fade">
                                      <p:cBhvr>
                                        <p:cTn id="10" dur="500"/>
                                        <p:tgtEl>
                                          <p:spTgt spid="409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nodeType="clickEffect">
                                  <p:stCondLst>
                                    <p:cond delay="0"/>
                                  </p:stCondLst>
                                  <p:childTnLst>
                                    <p:animEffect transition="out" filter="fade">
                                      <p:cBhvr>
                                        <p:cTn id="14" dur="500"/>
                                        <p:tgtEl>
                                          <p:spTgt spid="31747">
                                            <p:txEl>
                                              <p:pRg st="1" end="1"/>
                                            </p:txEl>
                                          </p:spTgt>
                                        </p:tgtEl>
                                      </p:cBhvr>
                                    </p:animEffect>
                                    <p:set>
                                      <p:cBhvr>
                                        <p:cTn id="15" dur="1" fill="hold">
                                          <p:stCondLst>
                                            <p:cond delay="499"/>
                                          </p:stCondLst>
                                        </p:cTn>
                                        <p:tgtEl>
                                          <p:spTgt spid="31747">
                                            <p:txEl>
                                              <p:pRg st="1" end="1"/>
                                            </p:txEl>
                                          </p:spTgt>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31747">
                                            <p:txEl>
                                              <p:pRg st="2" end="2"/>
                                            </p:txEl>
                                          </p:spTgt>
                                        </p:tgtEl>
                                        <p:attrNameLst>
                                          <p:attrName>style.visibility</p:attrName>
                                        </p:attrNameLst>
                                      </p:cBhvr>
                                      <p:to>
                                        <p:strVal val="visible"/>
                                      </p:to>
                                    </p:set>
                                    <p:animEffect transition="in" filter="fade">
                                      <p:cBhvr>
                                        <p:cTn id="18" dur="1000"/>
                                        <p:tgtEl>
                                          <p:spTgt spid="31747">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xit" presetSubtype="0" fill="hold" nodeType="withEffect">
                                  <p:stCondLst>
                                    <p:cond delay="0"/>
                                  </p:stCondLst>
                                  <p:childTnLst>
                                    <p:animEffect transition="out" filter="fade">
                                      <p:cBhvr>
                                        <p:cTn id="23" dur="500"/>
                                        <p:tgtEl>
                                          <p:spTgt spid="4099"/>
                                        </p:tgtEl>
                                      </p:cBhvr>
                                    </p:animEffect>
                                    <p:set>
                                      <p:cBhvr>
                                        <p:cTn id="24" dur="1" fill="hold">
                                          <p:stCondLst>
                                            <p:cond delay="499"/>
                                          </p:stCondLst>
                                        </p:cTn>
                                        <p:tgtEl>
                                          <p:spTgt spid="40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a:solidFill>
                  <a:schemeClr val="accent6">
                    <a:lumMod val="75000"/>
                  </a:schemeClr>
                </a:solidFill>
                <a:latin typeface="Candara" pitchFamily="34" charset="0"/>
              </a:rPr>
              <a:t>Changes in </a:t>
            </a:r>
            <a:r>
              <a:rPr lang="en-US" sz="4000" dirty="0" smtClean="0">
                <a:solidFill>
                  <a:schemeClr val="accent6">
                    <a:lumMod val="75000"/>
                  </a:schemeClr>
                </a:solidFill>
                <a:latin typeface="Candara" pitchFamily="34" charset="0"/>
              </a:rPr>
              <a:t>Tastes</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p:txBody>
          <a:bodyPr rtlCol="0">
            <a:normAutofit/>
          </a:bodyPr>
          <a:lstStyle/>
          <a:p>
            <a:pPr fontAlgn="auto">
              <a:spcAft>
                <a:spcPts val="0"/>
              </a:spcAft>
              <a:defRPr/>
            </a:pPr>
            <a:r>
              <a:rPr lang="en-US" sz="4000" dirty="0" smtClean="0">
                <a:ea typeface="ＭＳ Ｐゴシック" pitchFamily="34" charset="-128"/>
                <a:cs typeface="Arial" charset="0"/>
              </a:rPr>
              <a:t>Tastes and preferences are subjective and vary among consumers.</a:t>
            </a:r>
          </a:p>
          <a:p>
            <a:pPr marL="2000250" lvl="1" indent="-1543050" fontAlgn="auto">
              <a:spcAft>
                <a:spcPts val="0"/>
              </a:spcAft>
              <a:defRPr/>
            </a:pPr>
            <a:r>
              <a:rPr lang="en-US" sz="3200" dirty="0" smtClean="0">
                <a:ea typeface="ＭＳ Ｐゴシック" pitchFamily="34" charset="-128"/>
                <a:cs typeface="Arial" charset="0"/>
              </a:rPr>
              <a:t>	</a:t>
            </a:r>
            <a:r>
              <a:rPr lang="en-US" sz="3200" i="1" dirty="0" smtClean="0">
                <a:ea typeface="ＭＳ Ｐゴシック" pitchFamily="34" charset="-128"/>
                <a:cs typeface="Arial" charset="0"/>
              </a:rPr>
              <a:t>Seasonal changes or fads have a predictable effects on demand. </a:t>
            </a:r>
          </a:p>
          <a:p>
            <a:pPr marL="2000250" lvl="1" indent="-1543050" fontAlgn="auto">
              <a:spcAft>
                <a:spcPts val="0"/>
              </a:spcAft>
              <a:defRPr/>
            </a:pPr>
            <a:r>
              <a:rPr lang="en-US" sz="3200" dirty="0" smtClean="0">
                <a:ea typeface="ＭＳ Ｐゴシック" pitchFamily="34" charset="-128"/>
                <a:cs typeface="Arial" charset="0"/>
              </a:rPr>
              <a:t>	</a:t>
            </a:r>
            <a:r>
              <a:rPr lang="en-US" sz="3200" dirty="0" smtClean="0">
                <a:solidFill>
                  <a:srgbClr val="990033"/>
                </a:solidFill>
                <a:ea typeface="ＭＳ Ｐゴシック" pitchFamily="34" charset="-128"/>
                <a:cs typeface="Arial" charset="0"/>
              </a:rPr>
              <a:t>What happens to demand for boots in October? </a:t>
            </a:r>
          </a:p>
        </p:txBody>
      </p:sp>
      <p:pic>
        <p:nvPicPr>
          <p:cNvPr id="5018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800" y="3019425"/>
            <a:ext cx="1981200" cy="3381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Oval 5"/>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183" name="TextBox 6">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p14="http://schemas.microsoft.com/office/powerpoint/2010/main" xmlns="" val="15123534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fade">
                                      <p:cBhvr>
                                        <p:cTn id="7" dur="1000"/>
                                        <p:tgtEl>
                                          <p:spTgt spid="317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7">
                                            <p:txEl>
                                              <p:pRg st="2" end="2"/>
                                            </p:txEl>
                                          </p:spTgt>
                                        </p:tgtEl>
                                        <p:attrNameLst>
                                          <p:attrName>style.visibility</p:attrName>
                                        </p:attrNameLst>
                                      </p:cBhvr>
                                      <p:to>
                                        <p:strVal val="visible"/>
                                      </p:to>
                                    </p:set>
                                    <p:animEffect transition="in" filter="fade">
                                      <p:cBhvr>
                                        <p:cTn id="12" dur="1000"/>
                                        <p:tgtEl>
                                          <p:spTgt spid="317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800" y="609600"/>
            <a:ext cx="8202612" cy="25908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0417"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a:solidFill>
                  <a:schemeClr val="accent6">
                    <a:lumMod val="75000"/>
                  </a:schemeClr>
                </a:solidFill>
                <a:latin typeface="Candara" pitchFamily="34" charset="0"/>
              </a:rPr>
              <a:t>Changes in </a:t>
            </a:r>
            <a:r>
              <a:rPr lang="en-US" sz="4000" dirty="0" smtClean="0">
                <a:solidFill>
                  <a:schemeClr val="accent6">
                    <a:lumMod val="75000"/>
                  </a:schemeClr>
                </a:solidFill>
                <a:latin typeface="Candara" pitchFamily="34" charset="0"/>
              </a:rPr>
              <a:t>Expectations</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a:xfrm>
            <a:off x="228600" y="3276600"/>
            <a:ext cx="8839200" cy="3048000"/>
          </a:xfrm>
        </p:spPr>
        <p:txBody>
          <a:bodyPr rtlCol="0">
            <a:normAutofit lnSpcReduction="10000"/>
          </a:bodyPr>
          <a:lstStyle/>
          <a:p>
            <a:pPr fontAlgn="auto">
              <a:spcAft>
                <a:spcPts val="0"/>
              </a:spcAft>
              <a:defRPr/>
            </a:pPr>
            <a:r>
              <a:rPr lang="en-US" dirty="0" smtClean="0">
                <a:ea typeface="ＭＳ Ｐゴシック" pitchFamily="34" charset="-128"/>
                <a:cs typeface="Arial" charset="0"/>
              </a:rPr>
              <a:t>Timing of a purchase and </a:t>
            </a:r>
            <a:r>
              <a:rPr lang="en-US" i="1" dirty="0" smtClean="0">
                <a:solidFill>
                  <a:schemeClr val="accent1">
                    <a:lumMod val="75000"/>
                  </a:schemeClr>
                </a:solidFill>
                <a:ea typeface="ＭＳ Ｐゴシック" pitchFamily="34" charset="-128"/>
                <a:cs typeface="Arial" charset="0"/>
              </a:rPr>
              <a:t>expectations:</a:t>
            </a:r>
            <a:endParaRPr lang="en-US" dirty="0" smtClean="0">
              <a:solidFill>
                <a:schemeClr val="accent1">
                  <a:lumMod val="75000"/>
                </a:schemeClr>
              </a:solidFill>
              <a:ea typeface="ＭＳ Ｐゴシック" pitchFamily="34" charset="-128"/>
              <a:cs typeface="Arial" charset="0"/>
            </a:endParaRPr>
          </a:p>
          <a:p>
            <a:pPr fontAlgn="auto">
              <a:spcAft>
                <a:spcPts val="0"/>
              </a:spcAft>
              <a:defRPr/>
            </a:pPr>
            <a:r>
              <a:rPr lang="en-US" sz="3000" dirty="0" smtClean="0">
                <a:ea typeface="ＭＳ Ｐゴシック" pitchFamily="34" charset="-128"/>
                <a:cs typeface="Arial" charset="0"/>
              </a:rPr>
              <a:t>Buyers adjust current spending </a:t>
            </a:r>
            <a:r>
              <a:rPr lang="en-US" sz="3000" i="1" dirty="0" smtClean="0">
                <a:solidFill>
                  <a:schemeClr val="accent1">
                    <a:lumMod val="75000"/>
                  </a:schemeClr>
                </a:solidFill>
                <a:ea typeface="ＭＳ Ｐゴシック" pitchFamily="34" charset="-128"/>
                <a:cs typeface="Arial" charset="0"/>
              </a:rPr>
              <a:t>in anticipation of the direction of future prices</a:t>
            </a:r>
            <a:r>
              <a:rPr lang="en-US" sz="3000" i="1" dirty="0" smtClean="0">
                <a:solidFill>
                  <a:srgbClr val="00B050"/>
                </a:solidFill>
                <a:ea typeface="ＭＳ Ｐゴシック" pitchFamily="34" charset="-128"/>
                <a:cs typeface="Arial" charset="0"/>
              </a:rPr>
              <a:t> </a:t>
            </a:r>
            <a:r>
              <a:rPr lang="en-US" sz="3000" dirty="0" smtClean="0">
                <a:ea typeface="ＭＳ Ｐゴシック" pitchFamily="34" charset="-128"/>
                <a:cs typeface="Arial" charset="0"/>
              </a:rPr>
              <a:t>in order to get the lowest  price. </a:t>
            </a:r>
          </a:p>
          <a:p>
            <a:pPr lvl="2" fontAlgn="auto">
              <a:spcAft>
                <a:spcPts val="0"/>
              </a:spcAft>
              <a:defRPr/>
            </a:pPr>
            <a:r>
              <a:rPr lang="en-US" sz="2600" dirty="0" smtClean="0">
                <a:ea typeface="ＭＳ Ｐゴシック" pitchFamily="34" charset="-128"/>
                <a:cs typeface="Arial" charset="0"/>
              </a:rPr>
              <a:t>If prices for Xbox 360 consoles are expected to drop right before Christmas, what will happen to sales during November?</a:t>
            </a:r>
          </a:p>
          <a:p>
            <a:pPr marL="514350" indent="-514350" fontAlgn="auto">
              <a:spcAft>
                <a:spcPts val="0"/>
              </a:spcAft>
              <a:defRPr/>
            </a:pPr>
            <a:endParaRPr lang="en-US" sz="2800" dirty="0" smtClean="0">
              <a:ea typeface="ＭＳ Ｐゴシック" pitchFamily="34" charset="-128"/>
              <a:cs typeface="Arial" charset="0"/>
            </a:endParaRP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07" name="TextBox 7">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p14="http://schemas.microsoft.com/office/powerpoint/2010/main" xmlns="" val="140541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500"/>
                                        <p:tgtEl>
                                          <p:spTgt spid="31747">
                                            <p:txEl>
                                              <p:pRg st="0" end="0"/>
                                            </p:txEl>
                                          </p:spTgt>
                                        </p:tgtEl>
                                      </p:cBhvr>
                                    </p:animEffect>
                                  </p:childTnLst>
                                </p:cTn>
                              </p:par>
                            </p:childTnLst>
                          </p:cTn>
                        </p:par>
                      </p:childTnLst>
                    </p:cTn>
                  </p:par>
                  <p:par>
                    <p:cTn id="8" fill="hold">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fade">
                                      <p:cBhvr>
                                        <p:cTn id="12" dur="500"/>
                                        <p:tgtEl>
                                          <p:spTgt spid="31747">
                                            <p:txEl>
                                              <p:pRg st="1" end="1"/>
                                            </p:txEl>
                                          </p:spTgt>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747">
                                            <p:txEl>
                                              <p:pRg st="2" end="2"/>
                                            </p:txEl>
                                          </p:spTgt>
                                        </p:tgtEl>
                                        <p:attrNameLst>
                                          <p:attrName>style.visibility</p:attrName>
                                        </p:attrNameLst>
                                      </p:cBhvr>
                                      <p:to>
                                        <p:strVal val="visible"/>
                                      </p:to>
                                    </p:set>
                                    <p:animEffect transition="in" filter="fade">
                                      <p:cBhvr>
                                        <p:cTn id="16" dur="500"/>
                                        <p:tgtEl>
                                          <p:spTgt spid="3174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0242"/>
                                        </p:tgtEl>
                                        <p:attrNameLst>
                                          <p:attrName>style.visibility</p:attrName>
                                        </p:attrNameLst>
                                      </p:cBhvr>
                                      <p:to>
                                        <p:strVal val="visible"/>
                                      </p:to>
                                    </p:set>
                                    <p:animEffect transition="in" filter="fade">
                                      <p:cBhvr>
                                        <p:cTn id="21" dur="500"/>
                                        <p:tgtEl>
                                          <p:spTgt spid="10242"/>
                                        </p:tgtEl>
                                      </p:cBhvr>
                                    </p:animEffect>
                                  </p:childTnLst>
                                </p:cTn>
                              </p:par>
                            </p:childTnLst>
                          </p:cTn>
                        </p:par>
                        <p:par>
                          <p:cTn id="22" fill="hold" nodeType="afterGroup">
                            <p:stCondLst>
                              <p:cond delay="500"/>
                            </p:stCondLst>
                            <p:childTnLst>
                              <p:par>
                                <p:cTn id="23" presetID="31" presetClass="exit" presetSubtype="0" fill="hold" nodeType="afterEffect">
                                  <p:stCondLst>
                                    <p:cond delay="0"/>
                                  </p:stCondLst>
                                  <p:childTnLst>
                                    <p:anim calcmode="lin" valueType="num">
                                      <p:cBhvr>
                                        <p:cTn id="24" dur="1000"/>
                                        <p:tgtEl>
                                          <p:spTgt spid="10242"/>
                                        </p:tgtEl>
                                        <p:attrNameLst>
                                          <p:attrName>ppt_w</p:attrName>
                                        </p:attrNameLst>
                                      </p:cBhvr>
                                      <p:tavLst>
                                        <p:tav tm="0">
                                          <p:val>
                                            <p:strVal val="ppt_w"/>
                                          </p:val>
                                        </p:tav>
                                        <p:tav tm="100000">
                                          <p:val>
                                            <p:fltVal val="0"/>
                                          </p:val>
                                        </p:tav>
                                      </p:tavLst>
                                    </p:anim>
                                    <p:anim calcmode="lin" valueType="num">
                                      <p:cBhvr>
                                        <p:cTn id="25" dur="1000"/>
                                        <p:tgtEl>
                                          <p:spTgt spid="10242"/>
                                        </p:tgtEl>
                                        <p:attrNameLst>
                                          <p:attrName>ppt_h</p:attrName>
                                        </p:attrNameLst>
                                      </p:cBhvr>
                                      <p:tavLst>
                                        <p:tav tm="0">
                                          <p:val>
                                            <p:strVal val="ppt_h"/>
                                          </p:val>
                                        </p:tav>
                                        <p:tav tm="100000">
                                          <p:val>
                                            <p:fltVal val="0"/>
                                          </p:val>
                                        </p:tav>
                                      </p:tavLst>
                                    </p:anim>
                                    <p:anim calcmode="lin" valueType="num">
                                      <p:cBhvr>
                                        <p:cTn id="26" dur="1000"/>
                                        <p:tgtEl>
                                          <p:spTgt spid="10242"/>
                                        </p:tgtEl>
                                        <p:attrNameLst>
                                          <p:attrName>style.rotation</p:attrName>
                                        </p:attrNameLst>
                                      </p:cBhvr>
                                      <p:tavLst>
                                        <p:tav tm="0">
                                          <p:val>
                                            <p:fltVal val="0"/>
                                          </p:val>
                                        </p:tav>
                                        <p:tav tm="100000">
                                          <p:val>
                                            <p:fltVal val="90"/>
                                          </p:val>
                                        </p:tav>
                                      </p:tavLst>
                                    </p:anim>
                                    <p:animEffect transition="out" filter="fade">
                                      <p:cBhvr>
                                        <p:cTn id="27" dur="1000"/>
                                        <p:tgtEl>
                                          <p:spTgt spid="10242"/>
                                        </p:tgtEl>
                                      </p:cBhvr>
                                    </p:animEffect>
                                    <p:set>
                                      <p:cBhvr>
                                        <p:cTn id="28" dur="1" fill="hold">
                                          <p:stCondLst>
                                            <p:cond delay="999"/>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t>
            </a:r>
            <a:r>
              <a:rPr lang="en-US" dirty="0" smtClean="0"/>
              <a:t>Supply </a:t>
            </a:r>
            <a:r>
              <a:rPr lang="en-US" dirty="0"/>
              <a:t>Schedule and the Supply</a:t>
            </a:r>
            <a:r>
              <a:rPr lang="en-US" dirty="0" smtClean="0"/>
              <a:t> </a:t>
            </a:r>
            <a:r>
              <a:rPr lang="en-US" dirty="0"/>
              <a:t>Curve</a:t>
            </a:r>
          </a:p>
        </p:txBody>
      </p:sp>
      <p:sp>
        <p:nvSpPr>
          <p:cNvPr id="5" name="Line 15"/>
          <p:cNvSpPr>
            <a:spLocks noChangeShapeType="1"/>
          </p:cNvSpPr>
          <p:nvPr/>
        </p:nvSpPr>
        <p:spPr bwMode="auto">
          <a:xfrm flipV="1">
            <a:off x="1185862" y="1494035"/>
            <a:ext cx="0" cy="4121150"/>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 name="TextBox 30"/>
          <p:cNvSpPr txBox="1">
            <a:spLocks noChangeArrowheads="1"/>
          </p:cNvSpPr>
          <p:nvPr/>
        </p:nvSpPr>
        <p:spPr bwMode="auto">
          <a:xfrm>
            <a:off x="3576637" y="6093023"/>
            <a:ext cx="39020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ts val="0"/>
              </a:spcBef>
            </a:pPr>
            <a:r>
              <a:rPr lang="en-US" sz="1400" dirty="0">
                <a:ea typeface="MS PGothic" pitchFamily="34" charset="-128"/>
              </a:rPr>
              <a:t>Quantity of </a:t>
            </a:r>
            <a:r>
              <a:rPr lang="en-US" sz="1400" dirty="0" smtClean="0">
                <a:ea typeface="MS PGothic" pitchFamily="34" charset="-128"/>
              </a:rPr>
              <a:t>cotton (per pound)</a:t>
            </a:r>
          </a:p>
        </p:txBody>
      </p:sp>
      <p:sp>
        <p:nvSpPr>
          <p:cNvPr id="7" name="TextBox 29"/>
          <p:cNvSpPr txBox="1">
            <a:spLocks noChangeArrowheads="1"/>
          </p:cNvSpPr>
          <p:nvPr/>
        </p:nvSpPr>
        <p:spPr bwMode="auto">
          <a:xfrm>
            <a:off x="76200" y="1543248"/>
            <a:ext cx="1109662"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ts val="0"/>
              </a:spcBef>
            </a:pPr>
            <a:r>
              <a:rPr lang="en-US" sz="1400" dirty="0">
                <a:ea typeface="MS PGothic" pitchFamily="34" charset="-128"/>
              </a:rPr>
              <a:t>Price of </a:t>
            </a:r>
            <a:r>
              <a:rPr lang="en-US" sz="1400" dirty="0" smtClean="0">
                <a:ea typeface="MS PGothic" pitchFamily="34" charset="-128"/>
              </a:rPr>
              <a:t>cotton </a:t>
            </a:r>
          </a:p>
          <a:p>
            <a:pPr algn="ctr">
              <a:spcBef>
                <a:spcPts val="0"/>
              </a:spcBef>
            </a:pPr>
            <a:r>
              <a:rPr lang="en-US" sz="1400" dirty="0" smtClean="0">
                <a:ea typeface="MS PGothic" pitchFamily="34" charset="-128"/>
              </a:rPr>
              <a:t>(</a:t>
            </a:r>
            <a:r>
              <a:rPr lang="en-US" sz="1400" dirty="0">
                <a:ea typeface="MS PGothic" pitchFamily="34" charset="-128"/>
              </a:rPr>
              <a:t>per pound)</a:t>
            </a:r>
          </a:p>
        </p:txBody>
      </p:sp>
      <p:sp>
        <p:nvSpPr>
          <p:cNvPr id="8" name="Freeform 16"/>
          <p:cNvSpPr>
            <a:spLocks/>
          </p:cNvSpPr>
          <p:nvPr/>
        </p:nvSpPr>
        <p:spPr bwMode="auto">
          <a:xfrm>
            <a:off x="1185862" y="5691385"/>
            <a:ext cx="209550" cy="139700"/>
          </a:xfrm>
          <a:custGeom>
            <a:avLst/>
            <a:gdLst>
              <a:gd name="T0" fmla="*/ 88 w 88"/>
              <a:gd name="T1" fmla="*/ 86 h 86"/>
              <a:gd name="T2" fmla="*/ 0 w 88"/>
              <a:gd name="T3" fmla="*/ 86 h 86"/>
              <a:gd name="T4" fmla="*/ 0 w 88"/>
              <a:gd name="T5" fmla="*/ 0 h 86"/>
            </a:gdLst>
            <a:ahLst/>
            <a:cxnLst>
              <a:cxn ang="0">
                <a:pos x="T0" y="T1"/>
              </a:cxn>
              <a:cxn ang="0">
                <a:pos x="T2" y="T3"/>
              </a:cxn>
              <a:cxn ang="0">
                <a:pos x="T4" y="T5"/>
              </a:cxn>
            </a:cxnLst>
            <a:rect l="0" t="0" r="r" b="b"/>
            <a:pathLst>
              <a:path w="88" h="86">
                <a:moveTo>
                  <a:pt x="88" y="86"/>
                </a:moveTo>
                <a:lnTo>
                  <a:pt x="0" y="86"/>
                </a:lnTo>
                <a:lnTo>
                  <a:pt x="0" y="0"/>
                </a:lnTo>
              </a:path>
            </a:pathLst>
          </a:custGeom>
          <a:noFill/>
          <a:ln w="793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 name="Line 17"/>
          <p:cNvSpPr>
            <a:spLocks noChangeShapeType="1"/>
          </p:cNvSpPr>
          <p:nvPr/>
        </p:nvSpPr>
        <p:spPr bwMode="auto">
          <a:xfrm flipH="1">
            <a:off x="1508125" y="5831085"/>
            <a:ext cx="4718050" cy="1588"/>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10" name="Rectangle 18"/>
          <p:cNvSpPr>
            <a:spLocks noChangeArrowheads="1"/>
          </p:cNvSpPr>
          <p:nvPr/>
        </p:nvSpPr>
        <p:spPr bwMode="auto">
          <a:xfrm>
            <a:off x="1960562" y="5866010"/>
            <a:ext cx="98425"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7</a:t>
            </a:r>
            <a:endParaRPr lang="en-US" sz="1400"/>
          </a:p>
        </p:txBody>
      </p:sp>
      <p:sp>
        <p:nvSpPr>
          <p:cNvPr id="11" name="Rectangle 19"/>
          <p:cNvSpPr>
            <a:spLocks noChangeArrowheads="1"/>
          </p:cNvSpPr>
          <p:nvPr/>
        </p:nvSpPr>
        <p:spPr bwMode="auto">
          <a:xfrm>
            <a:off x="942975" y="5866010"/>
            <a:ext cx="98425"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a:t>
            </a:r>
            <a:endParaRPr lang="en-US" sz="1400"/>
          </a:p>
        </p:txBody>
      </p:sp>
      <p:sp>
        <p:nvSpPr>
          <p:cNvPr id="12" name="Rectangle 20"/>
          <p:cNvSpPr>
            <a:spLocks noChangeArrowheads="1"/>
          </p:cNvSpPr>
          <p:nvPr/>
        </p:nvSpPr>
        <p:spPr bwMode="auto">
          <a:xfrm>
            <a:off x="2800350" y="5866010"/>
            <a:ext cx="98425"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9</a:t>
            </a:r>
            <a:endParaRPr lang="en-US" sz="1400"/>
          </a:p>
        </p:txBody>
      </p:sp>
      <p:sp>
        <p:nvSpPr>
          <p:cNvPr id="13" name="Rectangle 21"/>
          <p:cNvSpPr>
            <a:spLocks noChangeArrowheads="1"/>
          </p:cNvSpPr>
          <p:nvPr/>
        </p:nvSpPr>
        <p:spPr bwMode="auto">
          <a:xfrm>
            <a:off x="3576637" y="5866010"/>
            <a:ext cx="19685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11</a:t>
            </a:r>
            <a:endParaRPr lang="en-US" sz="1400"/>
          </a:p>
        </p:txBody>
      </p:sp>
      <p:sp>
        <p:nvSpPr>
          <p:cNvPr id="14" name="Rectangle 22"/>
          <p:cNvSpPr>
            <a:spLocks noChangeArrowheads="1"/>
          </p:cNvSpPr>
          <p:nvPr/>
        </p:nvSpPr>
        <p:spPr bwMode="auto">
          <a:xfrm>
            <a:off x="5257800" y="5866010"/>
            <a:ext cx="198437"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a:t>
            </a:r>
            <a:endParaRPr lang="en-US" sz="1400"/>
          </a:p>
        </p:txBody>
      </p:sp>
      <p:sp>
        <p:nvSpPr>
          <p:cNvPr id="15" name="Rectangle 23"/>
          <p:cNvSpPr>
            <a:spLocks noChangeArrowheads="1"/>
          </p:cNvSpPr>
          <p:nvPr/>
        </p:nvSpPr>
        <p:spPr bwMode="auto">
          <a:xfrm>
            <a:off x="4416425" y="5866010"/>
            <a:ext cx="19685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13</a:t>
            </a:r>
            <a:endParaRPr lang="en-US" sz="1400"/>
          </a:p>
        </p:txBody>
      </p:sp>
      <p:sp>
        <p:nvSpPr>
          <p:cNvPr id="16" name="Rectangle 24"/>
          <p:cNvSpPr>
            <a:spLocks noChangeArrowheads="1"/>
          </p:cNvSpPr>
          <p:nvPr/>
        </p:nvSpPr>
        <p:spPr bwMode="auto">
          <a:xfrm>
            <a:off x="6094412" y="5866010"/>
            <a:ext cx="19685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a:t>
            </a:r>
            <a:endParaRPr lang="en-US" sz="1400"/>
          </a:p>
        </p:txBody>
      </p:sp>
      <p:sp>
        <p:nvSpPr>
          <p:cNvPr id="17" name="Line 35"/>
          <p:cNvSpPr>
            <a:spLocks noChangeShapeType="1"/>
          </p:cNvSpPr>
          <p:nvPr/>
        </p:nvSpPr>
        <p:spPr bwMode="auto">
          <a:xfrm>
            <a:off x="1185862" y="3065660"/>
            <a:ext cx="166688" cy="1588"/>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18" name="Line 36"/>
          <p:cNvSpPr>
            <a:spLocks noChangeShapeType="1"/>
          </p:cNvSpPr>
          <p:nvPr/>
        </p:nvSpPr>
        <p:spPr bwMode="auto">
          <a:xfrm>
            <a:off x="1185862" y="3460948"/>
            <a:ext cx="166688" cy="15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19" name="Line 37"/>
          <p:cNvSpPr>
            <a:spLocks noChangeShapeType="1"/>
          </p:cNvSpPr>
          <p:nvPr/>
        </p:nvSpPr>
        <p:spPr bwMode="auto">
          <a:xfrm>
            <a:off x="1185862" y="3854648"/>
            <a:ext cx="166688" cy="15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0" name="Line 38"/>
          <p:cNvSpPr>
            <a:spLocks noChangeShapeType="1"/>
          </p:cNvSpPr>
          <p:nvPr/>
        </p:nvSpPr>
        <p:spPr bwMode="auto">
          <a:xfrm>
            <a:off x="1185862" y="4249935"/>
            <a:ext cx="166688" cy="1588"/>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1" name="Line 39"/>
          <p:cNvSpPr>
            <a:spLocks noChangeShapeType="1"/>
          </p:cNvSpPr>
          <p:nvPr/>
        </p:nvSpPr>
        <p:spPr bwMode="auto">
          <a:xfrm>
            <a:off x="1185862" y="4648398"/>
            <a:ext cx="166688" cy="15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2" name="Line 40"/>
          <p:cNvSpPr>
            <a:spLocks noChangeShapeType="1"/>
          </p:cNvSpPr>
          <p:nvPr/>
        </p:nvSpPr>
        <p:spPr bwMode="auto">
          <a:xfrm>
            <a:off x="1185862" y="5042098"/>
            <a:ext cx="166688" cy="15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3" name="Line 41"/>
          <p:cNvSpPr>
            <a:spLocks noChangeShapeType="1"/>
          </p:cNvSpPr>
          <p:nvPr/>
        </p:nvSpPr>
        <p:spPr bwMode="auto">
          <a:xfrm>
            <a:off x="1185862" y="5435798"/>
            <a:ext cx="166688" cy="15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4" name="Line 42"/>
          <p:cNvSpPr>
            <a:spLocks noChangeShapeType="1"/>
          </p:cNvSpPr>
          <p:nvPr/>
        </p:nvSpPr>
        <p:spPr bwMode="auto">
          <a:xfrm flipV="1">
            <a:off x="2030412" y="5715198"/>
            <a:ext cx="1588" cy="1158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5" name="Line 43"/>
          <p:cNvSpPr>
            <a:spLocks noChangeShapeType="1"/>
          </p:cNvSpPr>
          <p:nvPr/>
        </p:nvSpPr>
        <p:spPr bwMode="auto">
          <a:xfrm flipV="1">
            <a:off x="2868612" y="5715198"/>
            <a:ext cx="1588" cy="1158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6" name="Line 44"/>
          <p:cNvSpPr>
            <a:spLocks noChangeShapeType="1"/>
          </p:cNvSpPr>
          <p:nvPr/>
        </p:nvSpPr>
        <p:spPr bwMode="auto">
          <a:xfrm flipV="1">
            <a:off x="3705225" y="5715198"/>
            <a:ext cx="3175" cy="1158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7" name="Line 45"/>
          <p:cNvSpPr>
            <a:spLocks noChangeShapeType="1"/>
          </p:cNvSpPr>
          <p:nvPr/>
        </p:nvSpPr>
        <p:spPr bwMode="auto">
          <a:xfrm flipV="1">
            <a:off x="4543425" y="5715198"/>
            <a:ext cx="3175" cy="1158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8" name="Line 46"/>
          <p:cNvSpPr>
            <a:spLocks noChangeShapeType="1"/>
          </p:cNvSpPr>
          <p:nvPr/>
        </p:nvSpPr>
        <p:spPr bwMode="auto">
          <a:xfrm flipV="1">
            <a:off x="5389562" y="5715198"/>
            <a:ext cx="1588" cy="1158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9" name="Line 47"/>
          <p:cNvSpPr>
            <a:spLocks noChangeShapeType="1"/>
          </p:cNvSpPr>
          <p:nvPr/>
        </p:nvSpPr>
        <p:spPr bwMode="auto">
          <a:xfrm flipV="1">
            <a:off x="6226175" y="5715198"/>
            <a:ext cx="3175" cy="1158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0" name="Rectangle 48"/>
          <p:cNvSpPr>
            <a:spLocks noChangeArrowheads="1"/>
          </p:cNvSpPr>
          <p:nvPr/>
        </p:nvSpPr>
        <p:spPr bwMode="auto">
          <a:xfrm>
            <a:off x="503237" y="2962473"/>
            <a:ext cx="442913"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$2.00</a:t>
            </a:r>
            <a:endParaRPr lang="en-US" sz="1400"/>
          </a:p>
        </p:txBody>
      </p:sp>
      <p:sp>
        <p:nvSpPr>
          <p:cNvPr id="31" name="Rectangle 49"/>
          <p:cNvSpPr>
            <a:spLocks noChangeArrowheads="1"/>
          </p:cNvSpPr>
          <p:nvPr/>
        </p:nvSpPr>
        <p:spPr bwMode="auto">
          <a:xfrm>
            <a:off x="631825" y="3357760"/>
            <a:ext cx="344487"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1.75</a:t>
            </a:r>
            <a:endParaRPr lang="en-US" sz="1400"/>
          </a:p>
        </p:txBody>
      </p:sp>
      <p:sp>
        <p:nvSpPr>
          <p:cNvPr id="32" name="Rectangle 50"/>
          <p:cNvSpPr>
            <a:spLocks noChangeArrowheads="1"/>
          </p:cNvSpPr>
          <p:nvPr/>
        </p:nvSpPr>
        <p:spPr bwMode="auto">
          <a:xfrm>
            <a:off x="631825" y="3753048"/>
            <a:ext cx="344487"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1.50</a:t>
            </a:r>
            <a:endParaRPr lang="en-US" sz="1400"/>
          </a:p>
        </p:txBody>
      </p:sp>
      <p:sp>
        <p:nvSpPr>
          <p:cNvPr id="33" name="Rectangle 51"/>
          <p:cNvSpPr>
            <a:spLocks noChangeArrowheads="1"/>
          </p:cNvSpPr>
          <p:nvPr/>
        </p:nvSpPr>
        <p:spPr bwMode="auto">
          <a:xfrm>
            <a:off x="631825" y="4148335"/>
            <a:ext cx="344487"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1.25</a:t>
            </a:r>
            <a:endParaRPr lang="en-US" sz="1400"/>
          </a:p>
        </p:txBody>
      </p:sp>
      <p:sp>
        <p:nvSpPr>
          <p:cNvPr id="34" name="Rectangle 52"/>
          <p:cNvSpPr>
            <a:spLocks noChangeArrowheads="1"/>
          </p:cNvSpPr>
          <p:nvPr/>
        </p:nvSpPr>
        <p:spPr bwMode="auto">
          <a:xfrm>
            <a:off x="631825" y="4543623"/>
            <a:ext cx="344487"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1.00</a:t>
            </a:r>
            <a:endParaRPr lang="en-US" sz="1400"/>
          </a:p>
        </p:txBody>
      </p:sp>
      <p:sp>
        <p:nvSpPr>
          <p:cNvPr id="35" name="Rectangle 53"/>
          <p:cNvSpPr>
            <a:spLocks noChangeArrowheads="1"/>
          </p:cNvSpPr>
          <p:nvPr/>
        </p:nvSpPr>
        <p:spPr bwMode="auto">
          <a:xfrm>
            <a:off x="631825" y="4938910"/>
            <a:ext cx="344487"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0.75</a:t>
            </a:r>
            <a:endParaRPr lang="en-US" sz="1400"/>
          </a:p>
        </p:txBody>
      </p:sp>
      <p:sp>
        <p:nvSpPr>
          <p:cNvPr id="36" name="Rectangle 54"/>
          <p:cNvSpPr>
            <a:spLocks noChangeArrowheads="1"/>
          </p:cNvSpPr>
          <p:nvPr/>
        </p:nvSpPr>
        <p:spPr bwMode="auto">
          <a:xfrm>
            <a:off x="631825" y="5334198"/>
            <a:ext cx="344487"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0.50</a:t>
            </a:r>
            <a:endParaRPr lang="en-US" sz="1400"/>
          </a:p>
        </p:txBody>
      </p:sp>
      <p:sp>
        <p:nvSpPr>
          <p:cNvPr id="37" name="Freeform 80"/>
          <p:cNvSpPr>
            <a:spLocks/>
          </p:cNvSpPr>
          <p:nvPr/>
        </p:nvSpPr>
        <p:spPr bwMode="auto">
          <a:xfrm>
            <a:off x="1550987" y="3322835"/>
            <a:ext cx="1731117" cy="814864"/>
          </a:xfrm>
          <a:custGeom>
            <a:avLst/>
            <a:gdLst>
              <a:gd name="T0" fmla="*/ 218 w 218"/>
              <a:gd name="T1" fmla="*/ 119 h 141"/>
              <a:gd name="T2" fmla="*/ 202 w 218"/>
              <a:gd name="T3" fmla="*/ 141 h 141"/>
              <a:gd name="T4" fmla="*/ 16 w 218"/>
              <a:gd name="T5" fmla="*/ 141 h 141"/>
              <a:gd name="T6" fmla="*/ 0 w 218"/>
              <a:gd name="T7" fmla="*/ 119 h 141"/>
              <a:gd name="T8" fmla="*/ 0 w 218"/>
              <a:gd name="T9" fmla="*/ 21 h 141"/>
              <a:gd name="T10" fmla="*/ 16 w 218"/>
              <a:gd name="T11" fmla="*/ 0 h 141"/>
              <a:gd name="T12" fmla="*/ 202 w 218"/>
              <a:gd name="T13" fmla="*/ 0 h 141"/>
              <a:gd name="T14" fmla="*/ 218 w 218"/>
              <a:gd name="T15" fmla="*/ 21 h 141"/>
              <a:gd name="T16" fmla="*/ 218 w 218"/>
              <a:gd name="T17" fmla="*/ 1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141">
                <a:moveTo>
                  <a:pt x="218" y="119"/>
                </a:moveTo>
                <a:cubicBezTo>
                  <a:pt x="218" y="131"/>
                  <a:pt x="211" y="141"/>
                  <a:pt x="202" y="141"/>
                </a:cubicBezTo>
                <a:cubicBezTo>
                  <a:pt x="16" y="141"/>
                  <a:pt x="16" y="141"/>
                  <a:pt x="16" y="141"/>
                </a:cubicBezTo>
                <a:cubicBezTo>
                  <a:pt x="7" y="141"/>
                  <a:pt x="0" y="131"/>
                  <a:pt x="0" y="119"/>
                </a:cubicBezTo>
                <a:cubicBezTo>
                  <a:pt x="0" y="21"/>
                  <a:pt x="0" y="21"/>
                  <a:pt x="0" y="21"/>
                </a:cubicBezTo>
                <a:cubicBezTo>
                  <a:pt x="0" y="9"/>
                  <a:pt x="7" y="0"/>
                  <a:pt x="16" y="0"/>
                </a:cubicBezTo>
                <a:cubicBezTo>
                  <a:pt x="202" y="0"/>
                  <a:pt x="202" y="0"/>
                  <a:pt x="202" y="0"/>
                </a:cubicBezTo>
                <a:cubicBezTo>
                  <a:pt x="211" y="0"/>
                  <a:pt x="218" y="9"/>
                  <a:pt x="218" y="21"/>
                </a:cubicBezTo>
                <a:lnTo>
                  <a:pt x="218" y="119"/>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Candara" pitchFamily="34" charset="0"/>
            </a:endParaRPr>
          </a:p>
        </p:txBody>
      </p:sp>
      <p:sp>
        <p:nvSpPr>
          <p:cNvPr id="38" name="Line 101"/>
          <p:cNvSpPr>
            <a:spLocks noChangeShapeType="1"/>
          </p:cNvSpPr>
          <p:nvPr/>
        </p:nvSpPr>
        <p:spPr bwMode="auto">
          <a:xfrm flipV="1">
            <a:off x="1112837" y="5586610"/>
            <a:ext cx="149225" cy="57150"/>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 name="Line 102"/>
          <p:cNvSpPr>
            <a:spLocks noChangeShapeType="1"/>
          </p:cNvSpPr>
          <p:nvPr/>
        </p:nvSpPr>
        <p:spPr bwMode="auto">
          <a:xfrm flipV="1">
            <a:off x="1112837" y="5662810"/>
            <a:ext cx="149225" cy="57150"/>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0" name="Line 103"/>
          <p:cNvSpPr>
            <a:spLocks noChangeShapeType="1"/>
          </p:cNvSpPr>
          <p:nvPr/>
        </p:nvSpPr>
        <p:spPr bwMode="auto">
          <a:xfrm flipH="1">
            <a:off x="1352550" y="5781873"/>
            <a:ext cx="84137" cy="101600"/>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1" name="Line 104"/>
          <p:cNvSpPr>
            <a:spLocks noChangeShapeType="1"/>
          </p:cNvSpPr>
          <p:nvPr/>
        </p:nvSpPr>
        <p:spPr bwMode="auto">
          <a:xfrm flipH="1">
            <a:off x="1465262" y="5781873"/>
            <a:ext cx="85725" cy="101600"/>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2" name="TextBox 56"/>
          <p:cNvSpPr txBox="1">
            <a:spLocks noChangeArrowheads="1"/>
          </p:cNvSpPr>
          <p:nvPr/>
        </p:nvSpPr>
        <p:spPr bwMode="auto">
          <a:xfrm>
            <a:off x="1587185" y="3399035"/>
            <a:ext cx="177672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solidFill>
                  <a:schemeClr val="tx1">
                    <a:lumMod val="75000"/>
                    <a:lumOff val="25000"/>
                  </a:schemeClr>
                </a:solidFill>
                <a:latin typeface="Myriad Roman" charset="0"/>
              </a:rPr>
              <a:t>As price rises, the quantity supplied rises.</a:t>
            </a:r>
          </a:p>
        </p:txBody>
      </p:sp>
      <p:sp>
        <p:nvSpPr>
          <p:cNvPr id="45" name="TextBox 59"/>
          <p:cNvSpPr txBox="1">
            <a:spLocks noChangeArrowheads="1"/>
          </p:cNvSpPr>
          <p:nvPr/>
        </p:nvSpPr>
        <p:spPr bwMode="auto">
          <a:xfrm>
            <a:off x="3363912" y="2484635"/>
            <a:ext cx="114935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Supply curve, </a:t>
            </a:r>
            <a:r>
              <a:rPr lang="en-US" sz="1400" i="1" dirty="0">
                <a:latin typeface="Myriad Pro" pitchFamily="34" charset="0"/>
                <a:ea typeface="MS PGothic" pitchFamily="34" charset="-128"/>
              </a:rPr>
              <a:t>S</a:t>
            </a:r>
          </a:p>
        </p:txBody>
      </p:sp>
      <p:sp>
        <p:nvSpPr>
          <p:cNvPr id="49" name="Freeform 65"/>
          <p:cNvSpPr>
            <a:spLocks/>
          </p:cNvSpPr>
          <p:nvPr/>
        </p:nvSpPr>
        <p:spPr bwMode="auto">
          <a:xfrm>
            <a:off x="2444750" y="3065660"/>
            <a:ext cx="1514475" cy="2370138"/>
          </a:xfrm>
          <a:custGeom>
            <a:avLst/>
            <a:gdLst>
              <a:gd name="T0" fmla="*/ 215 w 215"/>
              <a:gd name="T1" fmla="*/ 0 h 493"/>
              <a:gd name="T2" fmla="*/ 0 w 215"/>
              <a:gd name="T3" fmla="*/ 493 h 493"/>
            </a:gdLst>
            <a:ahLst/>
            <a:cxnLst>
              <a:cxn ang="0">
                <a:pos x="T0" y="T1"/>
              </a:cxn>
              <a:cxn ang="0">
                <a:pos x="T2" y="T3"/>
              </a:cxn>
            </a:cxnLst>
            <a:rect l="0" t="0" r="r" b="b"/>
            <a:pathLst>
              <a:path w="215" h="493">
                <a:moveTo>
                  <a:pt x="215" y="0"/>
                </a:moveTo>
                <a:cubicBezTo>
                  <a:pt x="215" y="148"/>
                  <a:pt x="153" y="320"/>
                  <a:pt x="0" y="493"/>
                </a:cubicBezTo>
              </a:path>
            </a:pathLst>
          </a:custGeom>
          <a:noFill/>
          <a:ln w="36513" cap="flat">
            <a:solidFill>
              <a:srgbClr val="EE313C"/>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 name="Oval 67"/>
          <p:cNvSpPr>
            <a:spLocks noChangeArrowheads="1"/>
          </p:cNvSpPr>
          <p:nvPr/>
        </p:nvSpPr>
        <p:spPr bwMode="auto">
          <a:xfrm>
            <a:off x="3871914" y="3413323"/>
            <a:ext cx="91440" cy="9366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Oval 68"/>
          <p:cNvSpPr>
            <a:spLocks noChangeArrowheads="1"/>
          </p:cNvSpPr>
          <p:nvPr/>
        </p:nvSpPr>
        <p:spPr bwMode="auto">
          <a:xfrm>
            <a:off x="3746501" y="3807023"/>
            <a:ext cx="91440" cy="9144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Oval 69"/>
          <p:cNvSpPr>
            <a:spLocks noChangeArrowheads="1"/>
          </p:cNvSpPr>
          <p:nvPr/>
        </p:nvSpPr>
        <p:spPr bwMode="auto">
          <a:xfrm>
            <a:off x="3532189" y="4200723"/>
            <a:ext cx="91440" cy="9144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Oval 70"/>
          <p:cNvSpPr>
            <a:spLocks noChangeArrowheads="1"/>
          </p:cNvSpPr>
          <p:nvPr/>
        </p:nvSpPr>
        <p:spPr bwMode="auto">
          <a:xfrm>
            <a:off x="3236384" y="4599185"/>
            <a:ext cx="91440" cy="9144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Oval 71"/>
          <p:cNvSpPr>
            <a:spLocks noChangeArrowheads="1"/>
          </p:cNvSpPr>
          <p:nvPr/>
        </p:nvSpPr>
        <p:spPr bwMode="auto">
          <a:xfrm>
            <a:off x="2856972" y="4994473"/>
            <a:ext cx="91440" cy="9144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 name="Oval 72"/>
          <p:cNvSpPr>
            <a:spLocks noChangeArrowheads="1"/>
          </p:cNvSpPr>
          <p:nvPr/>
        </p:nvSpPr>
        <p:spPr bwMode="auto">
          <a:xfrm>
            <a:off x="2383367" y="5388173"/>
            <a:ext cx="91440" cy="9144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Oval 66"/>
          <p:cNvSpPr>
            <a:spLocks noChangeArrowheads="1"/>
          </p:cNvSpPr>
          <p:nvPr/>
        </p:nvSpPr>
        <p:spPr bwMode="auto">
          <a:xfrm>
            <a:off x="3913189" y="3046345"/>
            <a:ext cx="91440" cy="9144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pic>
        <p:nvPicPr>
          <p:cNvPr id="82946" name="Picture 2"/>
          <p:cNvPicPr>
            <a:picLocks noChangeAspect="1" noChangeArrowheads="1"/>
          </p:cNvPicPr>
          <p:nvPr/>
        </p:nvPicPr>
        <p:blipFill rotWithShape="1">
          <a:blip r:embed="rId2" cstate="screen">
            <a:extLst>
              <a:ext uri="{28A0092B-C50C-407E-A947-70E740481C1C}">
                <a14:useLocalDpi xmlns:a14="http://schemas.microsoft.com/office/drawing/2010/main" xmlns="" val="0"/>
              </a:ext>
            </a:extLst>
          </a:blip>
          <a:srcRect/>
          <a:stretch/>
        </p:blipFill>
        <p:spPr bwMode="auto">
          <a:xfrm>
            <a:off x="7156119" y="2289123"/>
            <a:ext cx="692481" cy="33327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2947" name="Picture 3"/>
          <p:cNvPicPr>
            <a:picLocks noChangeAspect="1" noChangeArrowheads="1"/>
          </p:cNvPicPr>
          <p:nvPr/>
        </p:nvPicPr>
        <p:blipFill rotWithShape="1">
          <a:blip r:embed="rId3" cstate="screen">
            <a:extLst>
              <a:ext uri="{28A0092B-C50C-407E-A947-70E740481C1C}">
                <a14:useLocalDpi xmlns:a14="http://schemas.microsoft.com/office/drawing/2010/main" xmlns="" val="0"/>
              </a:ext>
            </a:extLst>
          </a:blip>
          <a:srcRect/>
          <a:stretch/>
        </p:blipFill>
        <p:spPr bwMode="auto">
          <a:xfrm>
            <a:off x="6019800" y="2306056"/>
            <a:ext cx="498695" cy="33327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2948" name="Picture 4"/>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5224236" y="990601"/>
            <a:ext cx="3310885" cy="1291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2891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wipe(up)">
                                      <p:cBhvr>
                                        <p:cTn id="7" dur="1000"/>
                                        <p:tgtEl>
                                          <p:spTgt spid="8294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82946"/>
                                        </p:tgtEl>
                                        <p:attrNameLst>
                                          <p:attrName>style.visibility</p:attrName>
                                        </p:attrNameLst>
                                      </p:cBhvr>
                                      <p:to>
                                        <p:strVal val="visible"/>
                                      </p:to>
                                    </p:set>
                                    <p:animEffect transition="in" filter="wipe(up)">
                                      <p:cBhvr>
                                        <p:cTn id="11" dur="1000"/>
                                        <p:tgtEl>
                                          <p:spTgt spid="8294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1000"/>
                                        <p:tgtEl>
                                          <p:spTgt spid="48"/>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1000"/>
                                        <p:tgtEl>
                                          <p:spTgt spid="51"/>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1000"/>
                                        <p:tgtEl>
                                          <p:spTgt spid="52"/>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1000"/>
                                        <p:tgtEl>
                                          <p:spTgt spid="53"/>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1000"/>
                                        <p:tgtEl>
                                          <p:spTgt spid="54"/>
                                        </p:tgtEl>
                                      </p:cBhvr>
                                    </p:animEffect>
                                  </p:childTnLst>
                                </p:cTn>
                              </p:par>
                            </p:childTnLst>
                          </p:cTn>
                        </p:par>
                        <p:par>
                          <p:cTn id="36" fill="hold">
                            <p:stCondLst>
                              <p:cond delay="8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500"/>
                                        <p:tgtEl>
                                          <p:spTgt spid="3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left)">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p:bldP spid="45" grpId="0"/>
      <p:bldP spid="49" grpId="0" animBg="1"/>
      <p:bldP spid="50" grpId="0" animBg="1"/>
      <p:bldP spid="51" grpId="0" animBg="1"/>
      <p:bldP spid="52" grpId="0" animBg="1"/>
      <p:bldP spid="53" grpId="0" animBg="1"/>
      <p:bldP spid="54" grpId="0" animBg="1"/>
      <p:bldP spid="55"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7298" name="Rectangle 2"/>
          <p:cNvSpPr>
            <a:spLocks noGrp="1" noRot="1" noChangeArrowheads="1"/>
          </p:cNvSpPr>
          <p:nvPr>
            <p:ph type="title"/>
          </p:nvPr>
        </p:nvSpPr>
        <p:spPr/>
        <p:txBody>
          <a:bodyPr/>
          <a:lstStyle/>
          <a:p>
            <a:r>
              <a:rPr lang="en-US" dirty="0"/>
              <a:t>An Increase in Supply</a:t>
            </a:r>
          </a:p>
        </p:txBody>
      </p:sp>
      <p:sp>
        <p:nvSpPr>
          <p:cNvPr id="567312" name="Line 16"/>
          <p:cNvSpPr>
            <a:spLocks noChangeShapeType="1"/>
          </p:cNvSpPr>
          <p:nvPr/>
        </p:nvSpPr>
        <p:spPr bwMode="auto">
          <a:xfrm flipV="1">
            <a:off x="2098675" y="1238250"/>
            <a:ext cx="0" cy="3921125"/>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13" name="Freeform 17"/>
          <p:cNvSpPr>
            <a:spLocks/>
          </p:cNvSpPr>
          <p:nvPr/>
        </p:nvSpPr>
        <p:spPr bwMode="auto">
          <a:xfrm>
            <a:off x="2098675" y="5248275"/>
            <a:ext cx="190500" cy="138112"/>
          </a:xfrm>
          <a:custGeom>
            <a:avLst/>
            <a:gdLst>
              <a:gd name="T0" fmla="*/ 93 w 93"/>
              <a:gd name="T1" fmla="*/ 80 h 80"/>
              <a:gd name="T2" fmla="*/ 0 w 93"/>
              <a:gd name="T3" fmla="*/ 80 h 80"/>
              <a:gd name="T4" fmla="*/ 0 w 93"/>
              <a:gd name="T5" fmla="*/ 0 h 80"/>
            </a:gdLst>
            <a:ahLst/>
            <a:cxnLst>
              <a:cxn ang="0">
                <a:pos x="T0" y="T1"/>
              </a:cxn>
              <a:cxn ang="0">
                <a:pos x="T2" y="T3"/>
              </a:cxn>
              <a:cxn ang="0">
                <a:pos x="T4" y="T5"/>
              </a:cxn>
            </a:cxnLst>
            <a:rect l="0" t="0" r="r" b="b"/>
            <a:pathLst>
              <a:path w="93" h="80">
                <a:moveTo>
                  <a:pt x="93" y="80"/>
                </a:moveTo>
                <a:lnTo>
                  <a:pt x="0" y="8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7314" name="Line 18"/>
          <p:cNvSpPr>
            <a:spLocks noChangeShapeType="1"/>
          </p:cNvSpPr>
          <p:nvPr/>
        </p:nvSpPr>
        <p:spPr bwMode="auto">
          <a:xfrm flipH="1">
            <a:off x="2393950" y="5386387"/>
            <a:ext cx="411003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15" name="Line 19"/>
          <p:cNvSpPr>
            <a:spLocks noChangeShapeType="1"/>
          </p:cNvSpPr>
          <p:nvPr/>
        </p:nvSpPr>
        <p:spPr bwMode="auto">
          <a:xfrm>
            <a:off x="6503988" y="5254625"/>
            <a:ext cx="0" cy="131762"/>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16" name="Line 20"/>
          <p:cNvSpPr>
            <a:spLocks noChangeShapeType="1"/>
          </p:cNvSpPr>
          <p:nvPr/>
        </p:nvSpPr>
        <p:spPr bwMode="auto">
          <a:xfrm>
            <a:off x="5724525" y="5254625"/>
            <a:ext cx="0" cy="131762"/>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17" name="Line 21"/>
          <p:cNvSpPr>
            <a:spLocks noChangeShapeType="1"/>
          </p:cNvSpPr>
          <p:nvPr/>
        </p:nvSpPr>
        <p:spPr bwMode="auto">
          <a:xfrm>
            <a:off x="4949825" y="5254625"/>
            <a:ext cx="0" cy="131762"/>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18" name="Line 22"/>
          <p:cNvSpPr>
            <a:spLocks noChangeShapeType="1"/>
          </p:cNvSpPr>
          <p:nvPr/>
        </p:nvSpPr>
        <p:spPr bwMode="auto">
          <a:xfrm>
            <a:off x="4189413" y="5254625"/>
            <a:ext cx="0" cy="131762"/>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19" name="Line 23"/>
          <p:cNvSpPr>
            <a:spLocks noChangeShapeType="1"/>
          </p:cNvSpPr>
          <p:nvPr/>
        </p:nvSpPr>
        <p:spPr bwMode="auto">
          <a:xfrm>
            <a:off x="3414713" y="5254625"/>
            <a:ext cx="0" cy="131762"/>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20" name="Line 24"/>
          <p:cNvSpPr>
            <a:spLocks noChangeShapeType="1"/>
          </p:cNvSpPr>
          <p:nvPr/>
        </p:nvSpPr>
        <p:spPr bwMode="auto">
          <a:xfrm>
            <a:off x="2641600" y="5254625"/>
            <a:ext cx="0" cy="131762"/>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21" name="Rectangle 25"/>
          <p:cNvSpPr>
            <a:spLocks noChangeArrowheads="1"/>
          </p:cNvSpPr>
          <p:nvPr/>
        </p:nvSpPr>
        <p:spPr bwMode="auto">
          <a:xfrm>
            <a:off x="2579688" y="5430837"/>
            <a:ext cx="98425"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7</a:t>
            </a:r>
            <a:endParaRPr lang="en-US" sz="1400"/>
          </a:p>
        </p:txBody>
      </p:sp>
      <p:sp>
        <p:nvSpPr>
          <p:cNvPr id="567322" name="Rectangle 26"/>
          <p:cNvSpPr>
            <a:spLocks noChangeArrowheads="1"/>
          </p:cNvSpPr>
          <p:nvPr/>
        </p:nvSpPr>
        <p:spPr bwMode="auto">
          <a:xfrm>
            <a:off x="1874838" y="5430837"/>
            <a:ext cx="98425"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a:t>
            </a:r>
            <a:endParaRPr lang="en-US" sz="1400"/>
          </a:p>
        </p:txBody>
      </p:sp>
      <p:sp>
        <p:nvSpPr>
          <p:cNvPr id="567323" name="Rectangle 27"/>
          <p:cNvSpPr>
            <a:spLocks noChangeArrowheads="1"/>
          </p:cNvSpPr>
          <p:nvPr/>
        </p:nvSpPr>
        <p:spPr bwMode="auto">
          <a:xfrm>
            <a:off x="3357563" y="5430837"/>
            <a:ext cx="98425"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9</a:t>
            </a:r>
            <a:endParaRPr lang="en-US" sz="1400"/>
          </a:p>
        </p:txBody>
      </p:sp>
      <p:sp>
        <p:nvSpPr>
          <p:cNvPr id="567324" name="Rectangle 28"/>
          <p:cNvSpPr>
            <a:spLocks noChangeArrowheads="1"/>
          </p:cNvSpPr>
          <p:nvPr/>
        </p:nvSpPr>
        <p:spPr bwMode="auto">
          <a:xfrm>
            <a:off x="4067175" y="5430837"/>
            <a:ext cx="196850"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11</a:t>
            </a:r>
            <a:endParaRPr lang="en-US" sz="1400"/>
          </a:p>
        </p:txBody>
      </p:sp>
      <p:sp>
        <p:nvSpPr>
          <p:cNvPr id="567325" name="Rectangle 29"/>
          <p:cNvSpPr>
            <a:spLocks noChangeArrowheads="1"/>
          </p:cNvSpPr>
          <p:nvPr/>
        </p:nvSpPr>
        <p:spPr bwMode="auto">
          <a:xfrm>
            <a:off x="4827588" y="5430837"/>
            <a:ext cx="195262"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13</a:t>
            </a:r>
            <a:endParaRPr lang="en-US" sz="1400"/>
          </a:p>
        </p:txBody>
      </p:sp>
      <p:sp>
        <p:nvSpPr>
          <p:cNvPr id="567326" name="Rectangle 30"/>
          <p:cNvSpPr>
            <a:spLocks noChangeArrowheads="1"/>
          </p:cNvSpPr>
          <p:nvPr/>
        </p:nvSpPr>
        <p:spPr bwMode="auto">
          <a:xfrm>
            <a:off x="5605463" y="5430837"/>
            <a:ext cx="196850"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a:t>
            </a:r>
            <a:endParaRPr lang="en-US" sz="1400"/>
          </a:p>
        </p:txBody>
      </p:sp>
      <p:sp>
        <p:nvSpPr>
          <p:cNvPr id="567327" name="Rectangle 31"/>
          <p:cNvSpPr>
            <a:spLocks noChangeArrowheads="1"/>
          </p:cNvSpPr>
          <p:nvPr/>
        </p:nvSpPr>
        <p:spPr bwMode="auto">
          <a:xfrm>
            <a:off x="6383338" y="5430837"/>
            <a:ext cx="196850"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a:t>
            </a:r>
            <a:endParaRPr lang="en-US" sz="1400"/>
          </a:p>
        </p:txBody>
      </p:sp>
      <p:sp>
        <p:nvSpPr>
          <p:cNvPr id="567341" name="Line 45"/>
          <p:cNvSpPr>
            <a:spLocks noChangeShapeType="1"/>
          </p:cNvSpPr>
          <p:nvPr/>
        </p:nvSpPr>
        <p:spPr bwMode="auto">
          <a:xfrm>
            <a:off x="2098675" y="2197100"/>
            <a:ext cx="157163"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42" name="Line 46"/>
          <p:cNvSpPr>
            <a:spLocks noChangeShapeType="1"/>
          </p:cNvSpPr>
          <p:nvPr/>
        </p:nvSpPr>
        <p:spPr bwMode="auto">
          <a:xfrm>
            <a:off x="2098675" y="2651125"/>
            <a:ext cx="157163"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43" name="Line 47"/>
          <p:cNvSpPr>
            <a:spLocks noChangeShapeType="1"/>
          </p:cNvSpPr>
          <p:nvPr/>
        </p:nvSpPr>
        <p:spPr bwMode="auto">
          <a:xfrm>
            <a:off x="2098675" y="3103562"/>
            <a:ext cx="157163"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44" name="Line 48"/>
          <p:cNvSpPr>
            <a:spLocks noChangeShapeType="1"/>
          </p:cNvSpPr>
          <p:nvPr/>
        </p:nvSpPr>
        <p:spPr bwMode="auto">
          <a:xfrm>
            <a:off x="2098675" y="3563937"/>
            <a:ext cx="157163"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45" name="Line 49"/>
          <p:cNvSpPr>
            <a:spLocks noChangeShapeType="1"/>
          </p:cNvSpPr>
          <p:nvPr/>
        </p:nvSpPr>
        <p:spPr bwMode="auto">
          <a:xfrm>
            <a:off x="2098675" y="4057650"/>
            <a:ext cx="157163"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46" name="Line 50"/>
          <p:cNvSpPr>
            <a:spLocks noChangeShapeType="1"/>
          </p:cNvSpPr>
          <p:nvPr/>
        </p:nvSpPr>
        <p:spPr bwMode="auto">
          <a:xfrm>
            <a:off x="2098675" y="4522787"/>
            <a:ext cx="157163"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47" name="Line 51"/>
          <p:cNvSpPr>
            <a:spLocks noChangeShapeType="1"/>
          </p:cNvSpPr>
          <p:nvPr/>
        </p:nvSpPr>
        <p:spPr bwMode="auto">
          <a:xfrm>
            <a:off x="2098675" y="4992687"/>
            <a:ext cx="157163"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48" name="Rectangle 52"/>
          <p:cNvSpPr>
            <a:spLocks noChangeArrowheads="1"/>
          </p:cNvSpPr>
          <p:nvPr/>
        </p:nvSpPr>
        <p:spPr bwMode="auto">
          <a:xfrm>
            <a:off x="1444625" y="2087562"/>
            <a:ext cx="442913"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$2.00</a:t>
            </a:r>
            <a:endParaRPr lang="en-US" sz="1400"/>
          </a:p>
        </p:txBody>
      </p:sp>
      <p:sp>
        <p:nvSpPr>
          <p:cNvPr id="567349" name="Rectangle 53"/>
          <p:cNvSpPr>
            <a:spLocks noChangeArrowheads="1"/>
          </p:cNvSpPr>
          <p:nvPr/>
        </p:nvSpPr>
        <p:spPr bwMode="auto">
          <a:xfrm>
            <a:off x="1565275" y="2540000"/>
            <a:ext cx="344488"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1.75</a:t>
            </a:r>
            <a:endParaRPr lang="en-US" sz="1400"/>
          </a:p>
        </p:txBody>
      </p:sp>
      <p:sp>
        <p:nvSpPr>
          <p:cNvPr id="567350" name="Rectangle 54"/>
          <p:cNvSpPr>
            <a:spLocks noChangeArrowheads="1"/>
          </p:cNvSpPr>
          <p:nvPr/>
        </p:nvSpPr>
        <p:spPr bwMode="auto">
          <a:xfrm>
            <a:off x="1565275" y="2995612"/>
            <a:ext cx="344488"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1.50</a:t>
            </a:r>
            <a:endParaRPr lang="en-US" sz="1400"/>
          </a:p>
        </p:txBody>
      </p:sp>
      <p:sp>
        <p:nvSpPr>
          <p:cNvPr id="567351" name="Rectangle 55"/>
          <p:cNvSpPr>
            <a:spLocks noChangeArrowheads="1"/>
          </p:cNvSpPr>
          <p:nvPr/>
        </p:nvSpPr>
        <p:spPr bwMode="auto">
          <a:xfrm>
            <a:off x="1565275" y="3454400"/>
            <a:ext cx="344488"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1.25</a:t>
            </a:r>
            <a:endParaRPr lang="en-US" sz="1400"/>
          </a:p>
        </p:txBody>
      </p:sp>
      <p:sp>
        <p:nvSpPr>
          <p:cNvPr id="567352" name="Rectangle 56"/>
          <p:cNvSpPr>
            <a:spLocks noChangeArrowheads="1"/>
          </p:cNvSpPr>
          <p:nvPr/>
        </p:nvSpPr>
        <p:spPr bwMode="auto">
          <a:xfrm>
            <a:off x="1565275" y="3940175"/>
            <a:ext cx="344488"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1.00</a:t>
            </a:r>
            <a:endParaRPr lang="en-US" sz="1400"/>
          </a:p>
        </p:txBody>
      </p:sp>
      <p:sp>
        <p:nvSpPr>
          <p:cNvPr id="567353" name="Rectangle 57"/>
          <p:cNvSpPr>
            <a:spLocks noChangeArrowheads="1"/>
          </p:cNvSpPr>
          <p:nvPr/>
        </p:nvSpPr>
        <p:spPr bwMode="auto">
          <a:xfrm>
            <a:off x="1565275" y="4410075"/>
            <a:ext cx="344488"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0.75</a:t>
            </a:r>
            <a:endParaRPr lang="en-US" sz="1400"/>
          </a:p>
        </p:txBody>
      </p:sp>
      <p:sp>
        <p:nvSpPr>
          <p:cNvPr id="567354" name="Rectangle 58"/>
          <p:cNvSpPr>
            <a:spLocks noChangeArrowheads="1"/>
          </p:cNvSpPr>
          <p:nvPr/>
        </p:nvSpPr>
        <p:spPr bwMode="auto">
          <a:xfrm>
            <a:off x="1565275" y="4892675"/>
            <a:ext cx="344488"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0.50</a:t>
            </a:r>
            <a:endParaRPr lang="en-US" sz="1400"/>
          </a:p>
        </p:txBody>
      </p:sp>
      <p:sp>
        <p:nvSpPr>
          <p:cNvPr id="567365" name="Line 69"/>
          <p:cNvSpPr>
            <a:spLocks noChangeShapeType="1"/>
          </p:cNvSpPr>
          <p:nvPr/>
        </p:nvSpPr>
        <p:spPr bwMode="auto">
          <a:xfrm>
            <a:off x="3278188" y="2965450"/>
            <a:ext cx="944562" cy="45085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66" name="Line 70"/>
          <p:cNvSpPr>
            <a:spLocks noChangeShapeType="1"/>
          </p:cNvSpPr>
          <p:nvPr/>
        </p:nvSpPr>
        <p:spPr bwMode="auto">
          <a:xfrm>
            <a:off x="4786313" y="3825875"/>
            <a:ext cx="747712" cy="492125"/>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367" name="Freeform 71"/>
          <p:cNvSpPr>
            <a:spLocks/>
          </p:cNvSpPr>
          <p:nvPr/>
        </p:nvSpPr>
        <p:spPr bwMode="auto">
          <a:xfrm>
            <a:off x="4832350" y="4222749"/>
            <a:ext cx="1519238" cy="1016019"/>
          </a:xfrm>
          <a:custGeom>
            <a:avLst/>
            <a:gdLst>
              <a:gd name="T0" fmla="*/ 222 w 222"/>
              <a:gd name="T1" fmla="*/ 118 h 141"/>
              <a:gd name="T2" fmla="*/ 206 w 222"/>
              <a:gd name="T3" fmla="*/ 141 h 141"/>
              <a:gd name="T4" fmla="*/ 16 w 222"/>
              <a:gd name="T5" fmla="*/ 141 h 141"/>
              <a:gd name="T6" fmla="*/ 0 w 222"/>
              <a:gd name="T7" fmla="*/ 118 h 141"/>
              <a:gd name="T8" fmla="*/ 0 w 222"/>
              <a:gd name="T9" fmla="*/ 23 h 141"/>
              <a:gd name="T10" fmla="*/ 16 w 222"/>
              <a:gd name="T11" fmla="*/ 0 h 141"/>
              <a:gd name="T12" fmla="*/ 206 w 222"/>
              <a:gd name="T13" fmla="*/ 0 h 141"/>
              <a:gd name="T14" fmla="*/ 222 w 222"/>
              <a:gd name="T15" fmla="*/ 23 h 141"/>
              <a:gd name="T16" fmla="*/ 222 w 222"/>
              <a:gd name="T17" fmla="*/ 11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141">
                <a:moveTo>
                  <a:pt x="222" y="118"/>
                </a:moveTo>
                <a:cubicBezTo>
                  <a:pt x="222" y="130"/>
                  <a:pt x="215" y="141"/>
                  <a:pt x="206" y="141"/>
                </a:cubicBezTo>
                <a:cubicBezTo>
                  <a:pt x="16" y="141"/>
                  <a:pt x="16" y="141"/>
                  <a:pt x="16" y="141"/>
                </a:cubicBezTo>
                <a:cubicBezTo>
                  <a:pt x="7" y="141"/>
                  <a:pt x="0" y="130"/>
                  <a:pt x="0" y="118"/>
                </a:cubicBezTo>
                <a:cubicBezTo>
                  <a:pt x="0" y="23"/>
                  <a:pt x="0" y="23"/>
                  <a:pt x="0" y="23"/>
                </a:cubicBezTo>
                <a:cubicBezTo>
                  <a:pt x="0" y="10"/>
                  <a:pt x="7" y="0"/>
                  <a:pt x="16" y="0"/>
                </a:cubicBezTo>
                <a:cubicBezTo>
                  <a:pt x="206" y="0"/>
                  <a:pt x="206" y="0"/>
                  <a:pt x="206" y="0"/>
                </a:cubicBezTo>
                <a:cubicBezTo>
                  <a:pt x="215" y="0"/>
                  <a:pt x="222" y="10"/>
                  <a:pt x="222" y="23"/>
                </a:cubicBezTo>
                <a:lnTo>
                  <a:pt x="222" y="118"/>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387" name="Freeform 91"/>
          <p:cNvSpPr>
            <a:spLocks/>
          </p:cNvSpPr>
          <p:nvPr/>
        </p:nvSpPr>
        <p:spPr bwMode="auto">
          <a:xfrm>
            <a:off x="2584450" y="2227262"/>
            <a:ext cx="1533525" cy="774700"/>
          </a:xfrm>
          <a:custGeom>
            <a:avLst/>
            <a:gdLst>
              <a:gd name="T0" fmla="*/ 234 w 234"/>
              <a:gd name="T1" fmla="*/ 119 h 140"/>
              <a:gd name="T2" fmla="*/ 218 w 234"/>
              <a:gd name="T3" fmla="*/ 140 h 140"/>
              <a:gd name="T4" fmla="*/ 16 w 234"/>
              <a:gd name="T5" fmla="*/ 140 h 140"/>
              <a:gd name="T6" fmla="*/ 0 w 234"/>
              <a:gd name="T7" fmla="*/ 119 h 140"/>
              <a:gd name="T8" fmla="*/ 0 w 234"/>
              <a:gd name="T9" fmla="*/ 21 h 140"/>
              <a:gd name="T10" fmla="*/ 16 w 234"/>
              <a:gd name="T11" fmla="*/ 0 h 140"/>
              <a:gd name="T12" fmla="*/ 218 w 234"/>
              <a:gd name="T13" fmla="*/ 0 h 140"/>
              <a:gd name="T14" fmla="*/ 234 w 234"/>
              <a:gd name="T15" fmla="*/ 21 h 140"/>
              <a:gd name="T16" fmla="*/ 234 w 234"/>
              <a:gd name="T17"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140">
                <a:moveTo>
                  <a:pt x="234" y="119"/>
                </a:moveTo>
                <a:cubicBezTo>
                  <a:pt x="234" y="130"/>
                  <a:pt x="227" y="140"/>
                  <a:pt x="218" y="140"/>
                </a:cubicBezTo>
                <a:cubicBezTo>
                  <a:pt x="16" y="140"/>
                  <a:pt x="16" y="140"/>
                  <a:pt x="16" y="140"/>
                </a:cubicBezTo>
                <a:cubicBezTo>
                  <a:pt x="7" y="140"/>
                  <a:pt x="0" y="130"/>
                  <a:pt x="0" y="119"/>
                </a:cubicBezTo>
                <a:cubicBezTo>
                  <a:pt x="0" y="21"/>
                  <a:pt x="0" y="21"/>
                  <a:pt x="0" y="21"/>
                </a:cubicBezTo>
                <a:cubicBezTo>
                  <a:pt x="0" y="9"/>
                  <a:pt x="7" y="0"/>
                  <a:pt x="16" y="0"/>
                </a:cubicBezTo>
                <a:cubicBezTo>
                  <a:pt x="218" y="0"/>
                  <a:pt x="218" y="0"/>
                  <a:pt x="218" y="0"/>
                </a:cubicBezTo>
                <a:cubicBezTo>
                  <a:pt x="227" y="0"/>
                  <a:pt x="234" y="9"/>
                  <a:pt x="234" y="21"/>
                </a:cubicBezTo>
                <a:lnTo>
                  <a:pt x="234" y="119"/>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08" name="Freeform 112"/>
          <p:cNvSpPr>
            <a:spLocks/>
          </p:cNvSpPr>
          <p:nvPr/>
        </p:nvSpPr>
        <p:spPr bwMode="auto">
          <a:xfrm>
            <a:off x="3028950" y="2190750"/>
            <a:ext cx="1468438" cy="2828925"/>
          </a:xfrm>
          <a:custGeom>
            <a:avLst/>
            <a:gdLst>
              <a:gd name="T0" fmla="*/ 0 w 224"/>
              <a:gd name="T1" fmla="*/ 511 h 511"/>
              <a:gd name="T2" fmla="*/ 224 w 224"/>
              <a:gd name="T3" fmla="*/ 0 h 511"/>
            </a:gdLst>
            <a:ahLst/>
            <a:cxnLst>
              <a:cxn ang="0">
                <a:pos x="T0" y="T1"/>
              </a:cxn>
              <a:cxn ang="0">
                <a:pos x="T2" y="T3"/>
              </a:cxn>
            </a:cxnLst>
            <a:rect l="0" t="0" r="r" b="b"/>
            <a:pathLst>
              <a:path w="224" h="511">
                <a:moveTo>
                  <a:pt x="0" y="511"/>
                </a:moveTo>
                <a:cubicBezTo>
                  <a:pt x="63" y="422"/>
                  <a:pt x="200" y="308"/>
                  <a:pt x="224" y="0"/>
                </a:cubicBezTo>
              </a:path>
            </a:pathLst>
          </a:custGeom>
          <a:noFill/>
          <a:ln w="41275" cap="flat">
            <a:solidFill>
              <a:srgbClr val="FAC0B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7417" name="Oval 121"/>
          <p:cNvSpPr>
            <a:spLocks noChangeArrowheads="1"/>
          </p:cNvSpPr>
          <p:nvPr/>
        </p:nvSpPr>
        <p:spPr bwMode="auto">
          <a:xfrm>
            <a:off x="4425950" y="2135187"/>
            <a:ext cx="130175" cy="11112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18" name="Oval 122"/>
          <p:cNvSpPr>
            <a:spLocks noChangeArrowheads="1"/>
          </p:cNvSpPr>
          <p:nvPr/>
        </p:nvSpPr>
        <p:spPr bwMode="auto">
          <a:xfrm>
            <a:off x="4065588" y="3559175"/>
            <a:ext cx="130175" cy="11112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19" name="Oval 123"/>
          <p:cNvSpPr>
            <a:spLocks noChangeArrowheads="1"/>
          </p:cNvSpPr>
          <p:nvPr/>
        </p:nvSpPr>
        <p:spPr bwMode="auto">
          <a:xfrm>
            <a:off x="3776663" y="4019550"/>
            <a:ext cx="130175" cy="109537"/>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20" name="Oval 124"/>
          <p:cNvSpPr>
            <a:spLocks noChangeArrowheads="1"/>
          </p:cNvSpPr>
          <p:nvPr/>
        </p:nvSpPr>
        <p:spPr bwMode="auto">
          <a:xfrm>
            <a:off x="3397250" y="4489450"/>
            <a:ext cx="130175" cy="11112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21" name="Oval 125"/>
          <p:cNvSpPr>
            <a:spLocks noChangeArrowheads="1"/>
          </p:cNvSpPr>
          <p:nvPr/>
        </p:nvSpPr>
        <p:spPr bwMode="auto">
          <a:xfrm>
            <a:off x="2962275" y="4954587"/>
            <a:ext cx="131763" cy="11112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22" name="Oval 126"/>
          <p:cNvSpPr>
            <a:spLocks noChangeArrowheads="1"/>
          </p:cNvSpPr>
          <p:nvPr/>
        </p:nvSpPr>
        <p:spPr bwMode="auto">
          <a:xfrm>
            <a:off x="4365625" y="2624137"/>
            <a:ext cx="131763" cy="10953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23" name="Oval 127"/>
          <p:cNvSpPr>
            <a:spLocks noChangeArrowheads="1"/>
          </p:cNvSpPr>
          <p:nvPr/>
        </p:nvSpPr>
        <p:spPr bwMode="auto">
          <a:xfrm>
            <a:off x="4249738" y="3082925"/>
            <a:ext cx="130175" cy="11112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24" name="Line 128"/>
          <p:cNvSpPr>
            <a:spLocks noChangeShapeType="1"/>
          </p:cNvSpPr>
          <p:nvPr/>
        </p:nvSpPr>
        <p:spPr bwMode="auto">
          <a:xfrm flipV="1">
            <a:off x="2033588" y="5126037"/>
            <a:ext cx="130175" cy="66675"/>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425" name="Line 129"/>
          <p:cNvSpPr>
            <a:spLocks noChangeShapeType="1"/>
          </p:cNvSpPr>
          <p:nvPr/>
        </p:nvSpPr>
        <p:spPr bwMode="auto">
          <a:xfrm flipV="1">
            <a:off x="2033588" y="5214937"/>
            <a:ext cx="130175" cy="66675"/>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426" name="Line 130"/>
          <p:cNvSpPr>
            <a:spLocks noChangeShapeType="1"/>
          </p:cNvSpPr>
          <p:nvPr/>
        </p:nvSpPr>
        <p:spPr bwMode="auto">
          <a:xfrm flipH="1">
            <a:off x="2247900" y="5324475"/>
            <a:ext cx="79375" cy="117475"/>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427" name="Line 131"/>
          <p:cNvSpPr>
            <a:spLocks noChangeShapeType="1"/>
          </p:cNvSpPr>
          <p:nvPr/>
        </p:nvSpPr>
        <p:spPr bwMode="auto">
          <a:xfrm flipH="1">
            <a:off x="2354263" y="5324475"/>
            <a:ext cx="77787" cy="117475"/>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428" name="Line 132"/>
          <p:cNvSpPr>
            <a:spLocks noChangeShapeType="1"/>
          </p:cNvSpPr>
          <p:nvPr/>
        </p:nvSpPr>
        <p:spPr bwMode="auto">
          <a:xfrm>
            <a:off x="4491038" y="2933700"/>
            <a:ext cx="452437" cy="0"/>
          </a:xfrm>
          <a:prstGeom prst="line">
            <a:avLst/>
          </a:prstGeom>
          <a:noFill/>
          <a:ln w="4127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7429" name="Freeform 133"/>
          <p:cNvSpPr>
            <a:spLocks/>
          </p:cNvSpPr>
          <p:nvPr/>
        </p:nvSpPr>
        <p:spPr bwMode="auto">
          <a:xfrm>
            <a:off x="4892675" y="2873375"/>
            <a:ext cx="228600" cy="120650"/>
          </a:xfrm>
          <a:custGeom>
            <a:avLst/>
            <a:gdLst>
              <a:gd name="T0" fmla="*/ 7 w 35"/>
              <a:gd name="T1" fmla="*/ 11 h 22"/>
              <a:gd name="T2" fmla="*/ 0 w 35"/>
              <a:gd name="T3" fmla="*/ 1 h 22"/>
              <a:gd name="T4" fmla="*/ 1 w 35"/>
              <a:gd name="T5" fmla="*/ 0 h 22"/>
              <a:gd name="T6" fmla="*/ 18 w 35"/>
              <a:gd name="T7" fmla="*/ 7 h 22"/>
              <a:gd name="T8" fmla="*/ 35 w 35"/>
              <a:gd name="T9" fmla="*/ 11 h 22"/>
              <a:gd name="T10" fmla="*/ 18 w 35"/>
              <a:gd name="T11" fmla="*/ 15 h 22"/>
              <a:gd name="T12" fmla="*/ 1 w 35"/>
              <a:gd name="T13" fmla="*/ 22 h 22"/>
              <a:gd name="T14" fmla="*/ 0 w 35"/>
              <a:gd name="T15" fmla="*/ 22 h 22"/>
              <a:gd name="T16" fmla="*/ 7 w 35"/>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2">
                <a:moveTo>
                  <a:pt x="7" y="11"/>
                </a:moveTo>
                <a:cubicBezTo>
                  <a:pt x="0" y="1"/>
                  <a:pt x="0" y="1"/>
                  <a:pt x="0" y="1"/>
                </a:cubicBezTo>
                <a:cubicBezTo>
                  <a:pt x="1" y="0"/>
                  <a:pt x="1" y="0"/>
                  <a:pt x="1" y="0"/>
                </a:cubicBezTo>
                <a:cubicBezTo>
                  <a:pt x="18" y="7"/>
                  <a:pt x="18" y="7"/>
                  <a:pt x="18" y="7"/>
                </a:cubicBezTo>
                <a:cubicBezTo>
                  <a:pt x="24" y="8"/>
                  <a:pt x="29" y="10"/>
                  <a:pt x="35" y="11"/>
                </a:cubicBezTo>
                <a:cubicBezTo>
                  <a:pt x="29" y="12"/>
                  <a:pt x="24" y="14"/>
                  <a:pt x="18" y="15"/>
                </a:cubicBezTo>
                <a:cubicBezTo>
                  <a:pt x="1" y="22"/>
                  <a:pt x="1" y="22"/>
                  <a:pt x="1" y="22"/>
                </a:cubicBezTo>
                <a:cubicBezTo>
                  <a:pt x="0" y="22"/>
                  <a:pt x="0" y="22"/>
                  <a:pt x="0" y="22"/>
                </a:cubicBezTo>
                <a:lnTo>
                  <a:pt x="7"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30" name="Rectangle 134"/>
          <p:cNvSpPr>
            <a:spLocks noChangeArrowheads="1"/>
          </p:cNvSpPr>
          <p:nvPr/>
        </p:nvSpPr>
        <p:spPr bwMode="auto">
          <a:xfrm>
            <a:off x="4413250" y="1831975"/>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Roman" charset="0"/>
              </a:rPr>
              <a:t>S</a:t>
            </a:r>
            <a:endParaRPr lang="en-US" sz="1400" i="1" dirty="0"/>
          </a:p>
        </p:txBody>
      </p:sp>
      <p:sp>
        <p:nvSpPr>
          <p:cNvPr id="567431" name="Rectangle 135"/>
          <p:cNvSpPr>
            <a:spLocks noChangeArrowheads="1"/>
          </p:cNvSpPr>
          <p:nvPr/>
        </p:nvSpPr>
        <p:spPr bwMode="auto">
          <a:xfrm>
            <a:off x="4541838" y="1936750"/>
            <a:ext cx="98425"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a:t>
            </a:r>
            <a:endParaRPr lang="en-US" sz="1400"/>
          </a:p>
        </p:txBody>
      </p:sp>
      <p:grpSp>
        <p:nvGrpSpPr>
          <p:cNvPr id="567441" name="Group 145"/>
          <p:cNvGrpSpPr>
            <a:grpSpLocks/>
          </p:cNvGrpSpPr>
          <p:nvPr/>
        </p:nvGrpSpPr>
        <p:grpSpPr bwMode="auto">
          <a:xfrm>
            <a:off x="3573463" y="1831975"/>
            <a:ext cx="1992312" cy="3238500"/>
            <a:chOff x="3451" y="903"/>
            <a:chExt cx="1255" cy="2040"/>
          </a:xfrm>
        </p:grpSpPr>
        <p:sp>
          <p:nvSpPr>
            <p:cNvPr id="567432" name="Rectangle 136"/>
            <p:cNvSpPr>
              <a:spLocks noChangeArrowheads="1"/>
            </p:cNvSpPr>
            <p:nvPr/>
          </p:nvSpPr>
          <p:spPr bwMode="auto">
            <a:xfrm>
              <a:off x="4504" y="903"/>
              <a:ext cx="76" cy="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Roman" charset="0"/>
                </a:rPr>
                <a:t>S</a:t>
              </a:r>
              <a:endParaRPr lang="en-US" sz="1400" i="1" dirty="0"/>
            </a:p>
          </p:txBody>
        </p:sp>
        <p:grpSp>
          <p:nvGrpSpPr>
            <p:cNvPr id="567440" name="Group 144"/>
            <p:cNvGrpSpPr>
              <a:grpSpLocks/>
            </p:cNvGrpSpPr>
            <p:nvPr/>
          </p:nvGrpSpPr>
          <p:grpSpPr bwMode="auto">
            <a:xfrm>
              <a:off x="3451" y="969"/>
              <a:ext cx="1255" cy="1974"/>
              <a:chOff x="3451" y="969"/>
              <a:chExt cx="1255" cy="1974"/>
            </a:xfrm>
          </p:grpSpPr>
          <p:sp>
            <p:nvSpPr>
              <p:cNvPr id="567409" name="Freeform 113"/>
              <p:cNvSpPr>
                <a:spLocks/>
              </p:cNvSpPr>
              <p:nvPr/>
            </p:nvSpPr>
            <p:spPr bwMode="auto">
              <a:xfrm>
                <a:off x="3496" y="1118"/>
                <a:ext cx="1210" cy="1787"/>
              </a:xfrm>
              <a:custGeom>
                <a:avLst/>
                <a:gdLst>
                  <a:gd name="T0" fmla="*/ 258 w 293"/>
                  <a:gd name="T1" fmla="*/ 0 h 512"/>
                  <a:gd name="T2" fmla="*/ 0 w 293"/>
                  <a:gd name="T3" fmla="*/ 512 h 512"/>
                </a:gdLst>
                <a:ahLst/>
                <a:cxnLst>
                  <a:cxn ang="0">
                    <a:pos x="T0" y="T1"/>
                  </a:cxn>
                  <a:cxn ang="0">
                    <a:pos x="T2" y="T3"/>
                  </a:cxn>
                </a:cxnLst>
                <a:rect l="0" t="0" r="r" b="b"/>
                <a:pathLst>
                  <a:path w="293" h="512">
                    <a:moveTo>
                      <a:pt x="258" y="0"/>
                    </a:moveTo>
                    <a:cubicBezTo>
                      <a:pt x="258" y="0"/>
                      <a:pt x="293" y="220"/>
                      <a:pt x="0" y="512"/>
                    </a:cubicBezTo>
                  </a:path>
                </a:pathLst>
              </a:custGeom>
              <a:noFill/>
              <a:ln w="41275" cap="flat">
                <a:solidFill>
                  <a:srgbClr val="EE313C"/>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7410" name="Oval 114"/>
              <p:cNvSpPr>
                <a:spLocks noChangeArrowheads="1"/>
              </p:cNvSpPr>
              <p:nvPr/>
            </p:nvSpPr>
            <p:spPr bwMode="auto">
              <a:xfrm>
                <a:off x="4530" y="1091"/>
                <a:ext cx="82" cy="7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11" name="Oval 115"/>
              <p:cNvSpPr>
                <a:spLocks noChangeArrowheads="1"/>
              </p:cNvSpPr>
              <p:nvPr/>
            </p:nvSpPr>
            <p:spPr bwMode="auto">
              <a:xfrm>
                <a:off x="4496" y="1402"/>
                <a:ext cx="83" cy="6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12" name="Oval 116"/>
              <p:cNvSpPr>
                <a:spLocks noChangeArrowheads="1"/>
              </p:cNvSpPr>
              <p:nvPr/>
            </p:nvSpPr>
            <p:spPr bwMode="auto">
              <a:xfrm>
                <a:off x="4401" y="1698"/>
                <a:ext cx="82" cy="7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13" name="Oval 117"/>
              <p:cNvSpPr>
                <a:spLocks noChangeArrowheads="1"/>
              </p:cNvSpPr>
              <p:nvPr/>
            </p:nvSpPr>
            <p:spPr bwMode="auto">
              <a:xfrm>
                <a:off x="4248" y="1991"/>
                <a:ext cx="83" cy="7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14" name="Oval 118"/>
              <p:cNvSpPr>
                <a:spLocks noChangeArrowheads="1"/>
              </p:cNvSpPr>
              <p:nvPr/>
            </p:nvSpPr>
            <p:spPr bwMode="auto">
              <a:xfrm>
                <a:off x="4050" y="2284"/>
                <a:ext cx="82" cy="7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15" name="Oval 119"/>
              <p:cNvSpPr>
                <a:spLocks noChangeArrowheads="1"/>
              </p:cNvSpPr>
              <p:nvPr/>
            </p:nvSpPr>
            <p:spPr bwMode="auto">
              <a:xfrm>
                <a:off x="3781" y="2574"/>
                <a:ext cx="83" cy="7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16" name="Oval 120"/>
              <p:cNvSpPr>
                <a:spLocks noChangeArrowheads="1"/>
              </p:cNvSpPr>
              <p:nvPr/>
            </p:nvSpPr>
            <p:spPr bwMode="auto">
              <a:xfrm>
                <a:off x="3451" y="2873"/>
                <a:ext cx="82" cy="7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33" name="Rectangle 137"/>
              <p:cNvSpPr>
                <a:spLocks noChangeArrowheads="1"/>
              </p:cNvSpPr>
              <p:nvPr/>
            </p:nvSpPr>
            <p:spPr bwMode="auto">
              <a:xfrm>
                <a:off x="4586" y="969"/>
                <a:ext cx="62"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2</a:t>
                </a:r>
                <a:endParaRPr lang="en-US" sz="1400"/>
              </a:p>
            </p:txBody>
          </p:sp>
        </p:grpSp>
      </p:grpSp>
      <p:sp>
        <p:nvSpPr>
          <p:cNvPr id="548930" name="TextBox 29"/>
          <p:cNvSpPr txBox="1">
            <a:spLocks noChangeArrowheads="1"/>
          </p:cNvSpPr>
          <p:nvPr/>
        </p:nvSpPr>
        <p:spPr bwMode="auto">
          <a:xfrm>
            <a:off x="533400" y="1236662"/>
            <a:ext cx="1474788" cy="601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a:ea typeface="MS PGothic" pitchFamily="34" charset="-128"/>
              </a:rPr>
              <a:t>Price of coffee beans (per pound)</a:t>
            </a:r>
          </a:p>
        </p:txBody>
      </p:sp>
      <p:sp>
        <p:nvSpPr>
          <p:cNvPr id="548931" name="TextBox 30"/>
          <p:cNvSpPr txBox="1">
            <a:spLocks noChangeArrowheads="1"/>
          </p:cNvSpPr>
          <p:nvPr/>
        </p:nvSpPr>
        <p:spPr bwMode="auto">
          <a:xfrm>
            <a:off x="4073525" y="5740400"/>
            <a:ext cx="2555875"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a:ea typeface="MS PGothic" pitchFamily="34" charset="-128"/>
              </a:rPr>
              <a:t>Quantity of coffee beans (billions of pounds)</a:t>
            </a:r>
          </a:p>
        </p:txBody>
      </p:sp>
      <p:sp>
        <p:nvSpPr>
          <p:cNvPr id="567436" name="TextBox 56"/>
          <p:cNvSpPr txBox="1">
            <a:spLocks noChangeArrowheads="1"/>
          </p:cNvSpPr>
          <p:nvPr/>
        </p:nvSpPr>
        <p:spPr bwMode="auto">
          <a:xfrm>
            <a:off x="4876800" y="4235960"/>
            <a:ext cx="147478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solidFill>
                  <a:schemeClr val="tx1">
                    <a:lumMod val="75000"/>
                    <a:lumOff val="25000"/>
                  </a:schemeClr>
                </a:solidFill>
                <a:latin typeface="Myriad Pro" pitchFamily="34" charset="0"/>
                <a:ea typeface="MS PGothic" pitchFamily="34" charset="-128"/>
              </a:rPr>
              <a:t>… is not the same thing as a shift of the supply </a:t>
            </a:r>
            <a:r>
              <a:rPr lang="en-US" sz="1400" dirty="0" smtClean="0">
                <a:solidFill>
                  <a:schemeClr val="tx1">
                    <a:lumMod val="75000"/>
                    <a:lumOff val="25000"/>
                  </a:schemeClr>
                </a:solidFill>
                <a:latin typeface="Myriad Pro" pitchFamily="34" charset="0"/>
                <a:ea typeface="MS PGothic" pitchFamily="34" charset="-128"/>
              </a:rPr>
              <a:t>curve.</a:t>
            </a:r>
            <a:endParaRPr lang="en-US" sz="1400" dirty="0">
              <a:solidFill>
                <a:schemeClr val="tx1">
                  <a:lumMod val="75000"/>
                  <a:lumOff val="25000"/>
                </a:schemeClr>
              </a:solidFill>
              <a:latin typeface="Myriad Pro" pitchFamily="34" charset="0"/>
              <a:ea typeface="MS PGothic" pitchFamily="34" charset="-128"/>
            </a:endParaRPr>
          </a:p>
        </p:txBody>
      </p:sp>
      <p:sp>
        <p:nvSpPr>
          <p:cNvPr id="567437" name="TextBox 56"/>
          <p:cNvSpPr txBox="1">
            <a:spLocks noChangeArrowheads="1"/>
          </p:cNvSpPr>
          <p:nvPr/>
        </p:nvSpPr>
        <p:spPr bwMode="auto">
          <a:xfrm>
            <a:off x="2607731" y="2252660"/>
            <a:ext cx="147478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solidFill>
                  <a:schemeClr val="tx1">
                    <a:lumMod val="75000"/>
                    <a:lumOff val="25000"/>
                  </a:schemeClr>
                </a:solidFill>
                <a:latin typeface="Myriad Pro" pitchFamily="34" charset="0"/>
                <a:ea typeface="MS PGothic" pitchFamily="34" charset="-128"/>
              </a:rPr>
              <a:t>A movement along the supply curve…</a:t>
            </a:r>
          </a:p>
        </p:txBody>
      </p:sp>
      <p:sp>
        <p:nvSpPr>
          <p:cNvPr id="4" name="Oval 3"/>
          <p:cNvSpPr/>
          <p:nvPr/>
        </p:nvSpPr>
        <p:spPr>
          <a:xfrm>
            <a:off x="3703638" y="3962400"/>
            <a:ext cx="274320" cy="2743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992880" y="3479802"/>
            <a:ext cx="274320" cy="2743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163219" y="3012440"/>
            <a:ext cx="274320" cy="2743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97299757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738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67365"/>
                                        </p:tgtEl>
                                        <p:attrNameLst>
                                          <p:attrName>style.visibility</p:attrName>
                                        </p:attrNameLst>
                                      </p:cBhvr>
                                      <p:to>
                                        <p:strVal val="visible"/>
                                      </p:to>
                                    </p:set>
                                    <p:animEffect transition="in" filter="fade">
                                      <p:cBhvr>
                                        <p:cTn id="9" dur="500"/>
                                        <p:tgtEl>
                                          <p:spTgt spid="56736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67437"/>
                                        </p:tgtEl>
                                        <p:attrNameLst>
                                          <p:attrName>style.visibility</p:attrName>
                                        </p:attrNameLst>
                                      </p:cBhvr>
                                      <p:to>
                                        <p:strVal val="visible"/>
                                      </p:to>
                                    </p:set>
                                    <p:animEffect transition="in" filter="fade">
                                      <p:cBhvr>
                                        <p:cTn id="12" dur="500"/>
                                        <p:tgtEl>
                                          <p:spTgt spid="567437"/>
                                        </p:tgtEl>
                                      </p:cBhvr>
                                    </p:animEffect>
                                  </p:childTnLst>
                                </p:cTn>
                              </p:par>
                            </p:childTnLst>
                          </p:cTn>
                        </p:par>
                        <p:par>
                          <p:cTn id="13" fill="hold" nodeType="with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0" presetClass="exit" presetSubtype="0" fill="hold" grpId="1" nodeType="after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par>
                          <p:cTn id="25" fill="hold">
                            <p:stCondLst>
                              <p:cond delay="2000"/>
                            </p:stCondLst>
                            <p:childTnLst>
                              <p:par>
                                <p:cTn id="26" presetID="10" presetClass="exit" presetSubtype="0" fill="hold" grpId="1" nodeType="afterEffect">
                                  <p:stCondLst>
                                    <p:cond delay="0"/>
                                  </p:stCondLst>
                                  <p:childTnLst>
                                    <p:animEffect transition="out" filter="fade">
                                      <p:cBhvr>
                                        <p:cTn id="27" dur="500"/>
                                        <p:tgtEl>
                                          <p:spTgt spid="74"/>
                                        </p:tgtEl>
                                      </p:cBhvr>
                                    </p:animEffect>
                                    <p:set>
                                      <p:cBhvr>
                                        <p:cTn id="28" dur="1" fill="hold">
                                          <p:stCondLst>
                                            <p:cond delay="499"/>
                                          </p:stCondLst>
                                        </p:cTn>
                                        <p:tgtEl>
                                          <p:spTgt spid="74"/>
                                        </p:tgtEl>
                                        <p:attrNameLst>
                                          <p:attrName>style.visibility</p:attrName>
                                        </p:attrNameLst>
                                      </p:cBhvr>
                                      <p:to>
                                        <p:strVal val="hidden"/>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childTnLst>
                          </p:cTn>
                        </p:par>
                        <p:par>
                          <p:cTn id="33" fill="hold">
                            <p:stCondLst>
                              <p:cond delay="3000"/>
                            </p:stCondLst>
                            <p:childTnLst>
                              <p:par>
                                <p:cTn id="34" presetID="10" presetClass="exit" presetSubtype="0" fill="hold" grpId="1" nodeType="afterEffect">
                                  <p:stCondLst>
                                    <p:cond delay="0"/>
                                  </p:stCondLst>
                                  <p:childTnLst>
                                    <p:animEffect transition="out" filter="fade">
                                      <p:cBhvr>
                                        <p:cTn id="35" dur="500"/>
                                        <p:tgtEl>
                                          <p:spTgt spid="75"/>
                                        </p:tgtEl>
                                      </p:cBhvr>
                                    </p:animEffect>
                                    <p:set>
                                      <p:cBhvr>
                                        <p:cTn id="36" dur="1" fill="hold">
                                          <p:stCondLst>
                                            <p:cond delay="499"/>
                                          </p:stCondLst>
                                        </p:cTn>
                                        <p:tgtEl>
                                          <p:spTgt spid="7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7367"/>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567436"/>
                                        </p:tgtEl>
                                        <p:attrNameLst>
                                          <p:attrName>style.visibility</p:attrName>
                                        </p:attrNameLst>
                                      </p:cBhvr>
                                      <p:to>
                                        <p:strVal val="visible"/>
                                      </p:to>
                                    </p:set>
                                    <p:animEffect transition="in" filter="fade">
                                      <p:cBhvr>
                                        <p:cTn id="43" dur="500"/>
                                        <p:tgtEl>
                                          <p:spTgt spid="567436"/>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567441"/>
                                        </p:tgtEl>
                                        <p:attrNameLst>
                                          <p:attrName>style.visibility</p:attrName>
                                        </p:attrNameLst>
                                      </p:cBhvr>
                                      <p:to>
                                        <p:strVal val="visible"/>
                                      </p:to>
                                    </p:set>
                                    <p:animEffect transition="in" filter="wipe(left)">
                                      <p:cBhvr>
                                        <p:cTn id="47" dur="500"/>
                                        <p:tgtEl>
                                          <p:spTgt spid="567441"/>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567366"/>
                                        </p:tgtEl>
                                        <p:attrNameLst>
                                          <p:attrName>style.visibility</p:attrName>
                                        </p:attrNameLst>
                                      </p:cBhvr>
                                      <p:to>
                                        <p:strVal val="visible"/>
                                      </p:to>
                                    </p:set>
                                    <p:animEffect transition="in" filter="fade">
                                      <p:cBhvr>
                                        <p:cTn id="51" dur="500"/>
                                        <p:tgtEl>
                                          <p:spTgt spid="56736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7428"/>
                                        </p:tgtEl>
                                        <p:attrNameLst>
                                          <p:attrName>style.visibility</p:attrName>
                                        </p:attrNameLst>
                                      </p:cBhvr>
                                      <p:to>
                                        <p:strVal val="visible"/>
                                      </p:to>
                                    </p:set>
                                    <p:animEffect transition="in" filter="fade">
                                      <p:cBhvr>
                                        <p:cTn id="54" dur="500"/>
                                        <p:tgtEl>
                                          <p:spTgt spid="5674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67429"/>
                                        </p:tgtEl>
                                        <p:attrNameLst>
                                          <p:attrName>style.visibility</p:attrName>
                                        </p:attrNameLst>
                                      </p:cBhvr>
                                      <p:to>
                                        <p:strVal val="visible"/>
                                      </p:to>
                                    </p:set>
                                    <p:animEffect transition="in" filter="fade">
                                      <p:cBhvr>
                                        <p:cTn id="57" dur="500"/>
                                        <p:tgtEl>
                                          <p:spTgt spid="567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65" grpId="0" animBg="1"/>
      <p:bldP spid="567366" grpId="0" animBg="1"/>
      <p:bldP spid="567367" grpId="0" animBg="1"/>
      <p:bldP spid="567387" grpId="0" animBg="1"/>
      <p:bldP spid="567428" grpId="0" animBg="1"/>
      <p:bldP spid="567429" grpId="0" animBg="1"/>
      <p:bldP spid="567436" grpId="0"/>
      <p:bldP spid="567437" grpId="0"/>
      <p:bldP spid="4" grpId="0" animBg="1"/>
      <p:bldP spid="4" grpId="1" animBg="1"/>
      <p:bldP spid="74" grpId="0" animBg="1"/>
      <p:bldP spid="74" grpId="1" animBg="1"/>
      <p:bldP spid="75" grpId="0" animBg="1"/>
      <p:bldP spid="75"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9106" name="Rectangle 2"/>
          <p:cNvSpPr>
            <a:spLocks noChangeAspect="1" noChangeArrowheads="1"/>
          </p:cNvSpPr>
          <p:nvPr/>
        </p:nvSpPr>
        <p:spPr bwMode="auto">
          <a:xfrm>
            <a:off x="5715000" y="1106488"/>
            <a:ext cx="3429000" cy="1600200"/>
          </a:xfrm>
          <a:prstGeom prst="rect">
            <a:avLst/>
          </a:prstGeom>
          <a:noFill/>
          <a:ln>
            <a:noFill/>
          </a:ln>
          <a:effectLst/>
        </p:spPr>
        <p:txBody>
          <a:bodyPr/>
          <a:lstStyle/>
          <a:p>
            <a:pPr marL="115888" lvl="1">
              <a:lnSpc>
                <a:spcPct val="100000"/>
              </a:lnSpc>
              <a:spcBef>
                <a:spcPct val="20000"/>
              </a:spcBef>
              <a:buClr>
                <a:schemeClr val="tx1"/>
              </a:buClr>
            </a:pPr>
            <a:r>
              <a:rPr lang="en-US" sz="2400" dirty="0" smtClean="0">
                <a:latin typeface="Myriad Pro" pitchFamily="34" charset="0"/>
              </a:rPr>
              <a:t>An </a:t>
            </a:r>
            <a:r>
              <a:rPr lang="en-US" sz="2400" dirty="0">
                <a:solidFill>
                  <a:srgbClr val="990033"/>
                </a:solidFill>
                <a:latin typeface="Myriad Pro" pitchFamily="34" charset="0"/>
              </a:rPr>
              <a:t>i</a:t>
            </a:r>
            <a:r>
              <a:rPr lang="en-US" sz="2400" b="1" dirty="0" smtClean="0">
                <a:solidFill>
                  <a:srgbClr val="990033"/>
                </a:solidFill>
                <a:latin typeface="Myriad Pro" pitchFamily="34" charset="0"/>
              </a:rPr>
              <a:t>ncrease </a:t>
            </a:r>
            <a:r>
              <a:rPr lang="en-US" sz="2400" b="1" dirty="0">
                <a:solidFill>
                  <a:srgbClr val="990033"/>
                </a:solidFill>
                <a:latin typeface="Myriad Pro" pitchFamily="34" charset="0"/>
              </a:rPr>
              <a:t>in </a:t>
            </a:r>
            <a:r>
              <a:rPr lang="en-US" sz="2400" b="1" dirty="0" smtClean="0">
                <a:solidFill>
                  <a:srgbClr val="990033"/>
                </a:solidFill>
                <a:latin typeface="Myriad Pro" pitchFamily="34" charset="0"/>
              </a:rPr>
              <a:t>supply</a:t>
            </a:r>
            <a:r>
              <a:rPr lang="en-US" sz="2400" dirty="0" smtClean="0">
                <a:solidFill>
                  <a:srgbClr val="990033"/>
                </a:solidFill>
                <a:latin typeface="Myriad Pro" pitchFamily="34" charset="0"/>
              </a:rPr>
              <a:t> </a:t>
            </a:r>
            <a:r>
              <a:rPr lang="en-US" sz="2400" dirty="0">
                <a:latin typeface="Myriad Pro" pitchFamily="34" charset="0"/>
              </a:rPr>
              <a:t>means a </a:t>
            </a:r>
            <a:r>
              <a:rPr lang="en-US" sz="2400" i="1" dirty="0">
                <a:latin typeface="Myriad Pro" pitchFamily="34" charset="0"/>
              </a:rPr>
              <a:t>rightward</a:t>
            </a:r>
            <a:r>
              <a:rPr lang="en-US" sz="2400" dirty="0">
                <a:latin typeface="Myriad Pro" pitchFamily="34" charset="0"/>
              </a:rPr>
              <a:t> shift of the supply </a:t>
            </a:r>
            <a:r>
              <a:rPr lang="en-US" sz="2400" dirty="0" smtClean="0">
                <a:latin typeface="Myriad Pro" pitchFamily="34" charset="0"/>
              </a:rPr>
              <a:t>curve.</a:t>
            </a:r>
            <a:endParaRPr lang="en-US" sz="2400" dirty="0">
              <a:latin typeface="Myriad Pro" pitchFamily="34" charset="0"/>
            </a:endParaRPr>
          </a:p>
        </p:txBody>
      </p:sp>
      <p:sp>
        <p:nvSpPr>
          <p:cNvPr id="559107" name="Rectangle 3"/>
          <p:cNvSpPr>
            <a:spLocks noGrp="1" noRot="1" noChangeArrowheads="1"/>
          </p:cNvSpPr>
          <p:nvPr>
            <p:ph type="title"/>
          </p:nvPr>
        </p:nvSpPr>
        <p:spPr/>
        <p:txBody>
          <a:bodyPr>
            <a:normAutofit/>
          </a:bodyPr>
          <a:lstStyle/>
          <a:p>
            <a:r>
              <a:rPr lang="en-US" sz="4000" dirty="0"/>
              <a:t>Shifts of the Supply Curve</a:t>
            </a:r>
          </a:p>
        </p:txBody>
      </p:sp>
      <p:sp>
        <p:nvSpPr>
          <p:cNvPr id="559125" name="AutoShape 21"/>
          <p:cNvSpPr>
            <a:spLocks noChangeAspect="1" noChangeArrowheads="1" noTextEdit="1"/>
          </p:cNvSpPr>
          <p:nvPr/>
        </p:nvSpPr>
        <p:spPr bwMode="auto">
          <a:xfrm>
            <a:off x="304800" y="1447800"/>
            <a:ext cx="5410200" cy="462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9138" name="Freeform 34"/>
          <p:cNvSpPr>
            <a:spLocks/>
          </p:cNvSpPr>
          <p:nvPr/>
        </p:nvSpPr>
        <p:spPr bwMode="auto">
          <a:xfrm>
            <a:off x="833438" y="1465263"/>
            <a:ext cx="4870450" cy="4321175"/>
          </a:xfrm>
          <a:custGeom>
            <a:avLst/>
            <a:gdLst>
              <a:gd name="T0" fmla="*/ 3068 w 3068"/>
              <a:gd name="T1" fmla="*/ 2722 h 2722"/>
              <a:gd name="T2" fmla="*/ 0 w 3068"/>
              <a:gd name="T3" fmla="*/ 2722 h 2722"/>
              <a:gd name="T4" fmla="*/ 0 w 3068"/>
              <a:gd name="T5" fmla="*/ 0 h 2722"/>
            </a:gdLst>
            <a:ahLst/>
            <a:cxnLst>
              <a:cxn ang="0">
                <a:pos x="T0" y="T1"/>
              </a:cxn>
              <a:cxn ang="0">
                <a:pos x="T2" y="T3"/>
              </a:cxn>
              <a:cxn ang="0">
                <a:pos x="T4" y="T5"/>
              </a:cxn>
            </a:cxnLst>
            <a:rect l="0" t="0" r="r" b="b"/>
            <a:pathLst>
              <a:path w="3068" h="2722">
                <a:moveTo>
                  <a:pt x="3068" y="2722"/>
                </a:moveTo>
                <a:lnTo>
                  <a:pt x="0" y="2722"/>
                </a:lnTo>
                <a:lnTo>
                  <a:pt x="0" y="0"/>
                </a:lnTo>
              </a:path>
            </a:pathLst>
          </a:custGeom>
          <a:noFill/>
          <a:ln w="1270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9139" name="Line 35"/>
          <p:cNvSpPr>
            <a:spLocks noChangeShapeType="1"/>
          </p:cNvSpPr>
          <p:nvPr/>
        </p:nvSpPr>
        <p:spPr bwMode="auto">
          <a:xfrm flipH="1">
            <a:off x="4013200" y="2219325"/>
            <a:ext cx="1363663" cy="2819400"/>
          </a:xfrm>
          <a:prstGeom prst="line">
            <a:avLst/>
          </a:prstGeom>
          <a:noFill/>
          <a:ln w="47625">
            <a:solidFill>
              <a:srgbClr val="EE313C"/>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59140" name="Line 36"/>
          <p:cNvSpPr>
            <a:spLocks noChangeShapeType="1"/>
          </p:cNvSpPr>
          <p:nvPr/>
        </p:nvSpPr>
        <p:spPr bwMode="auto">
          <a:xfrm flipH="1">
            <a:off x="2565400" y="2219325"/>
            <a:ext cx="1363663" cy="2819400"/>
          </a:xfrm>
          <a:prstGeom prst="line">
            <a:avLst/>
          </a:prstGeom>
          <a:noFill/>
          <a:ln w="47625">
            <a:solidFill>
              <a:srgbClr val="FAC0BF"/>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59141" name="Line 37"/>
          <p:cNvSpPr>
            <a:spLocks noChangeShapeType="1"/>
          </p:cNvSpPr>
          <p:nvPr/>
        </p:nvSpPr>
        <p:spPr bwMode="auto">
          <a:xfrm flipH="1">
            <a:off x="1117600" y="2219325"/>
            <a:ext cx="1365250" cy="2819400"/>
          </a:xfrm>
          <a:prstGeom prst="line">
            <a:avLst/>
          </a:prstGeom>
          <a:noFill/>
          <a:ln w="47625">
            <a:solidFill>
              <a:srgbClr val="EE313C"/>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59142" name="Rectangle 38"/>
          <p:cNvSpPr>
            <a:spLocks noChangeArrowheads="1"/>
          </p:cNvSpPr>
          <p:nvPr/>
        </p:nvSpPr>
        <p:spPr bwMode="auto">
          <a:xfrm>
            <a:off x="2439988" y="1906588"/>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Roman" charset="0"/>
              </a:rPr>
              <a:t>S</a:t>
            </a:r>
            <a:endParaRPr lang="en-US" sz="1400" i="1" dirty="0"/>
          </a:p>
        </p:txBody>
      </p:sp>
      <p:sp>
        <p:nvSpPr>
          <p:cNvPr id="559143" name="Rectangle 39"/>
          <p:cNvSpPr>
            <a:spLocks noChangeArrowheads="1"/>
          </p:cNvSpPr>
          <p:nvPr/>
        </p:nvSpPr>
        <p:spPr bwMode="auto">
          <a:xfrm>
            <a:off x="2549525" y="2016125"/>
            <a:ext cx="98425"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3</a:t>
            </a:r>
            <a:endParaRPr lang="en-US" sz="1400"/>
          </a:p>
        </p:txBody>
      </p:sp>
      <p:sp>
        <p:nvSpPr>
          <p:cNvPr id="559144" name="Rectangle 40"/>
          <p:cNvSpPr>
            <a:spLocks noChangeArrowheads="1"/>
          </p:cNvSpPr>
          <p:nvPr/>
        </p:nvSpPr>
        <p:spPr bwMode="auto">
          <a:xfrm>
            <a:off x="3879850" y="1906588"/>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Roman" charset="0"/>
              </a:rPr>
              <a:t>S</a:t>
            </a:r>
            <a:endParaRPr lang="en-US" sz="1400" i="1" dirty="0"/>
          </a:p>
        </p:txBody>
      </p:sp>
      <p:sp>
        <p:nvSpPr>
          <p:cNvPr id="559145" name="Rectangle 41"/>
          <p:cNvSpPr>
            <a:spLocks noChangeArrowheads="1"/>
          </p:cNvSpPr>
          <p:nvPr/>
        </p:nvSpPr>
        <p:spPr bwMode="auto">
          <a:xfrm>
            <a:off x="3990975" y="2016125"/>
            <a:ext cx="98425"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a:t>
            </a:r>
            <a:endParaRPr lang="en-US" sz="1400"/>
          </a:p>
        </p:txBody>
      </p:sp>
      <p:sp>
        <p:nvSpPr>
          <p:cNvPr id="559146" name="Rectangle 42"/>
          <p:cNvSpPr>
            <a:spLocks noChangeArrowheads="1"/>
          </p:cNvSpPr>
          <p:nvPr/>
        </p:nvSpPr>
        <p:spPr bwMode="auto">
          <a:xfrm>
            <a:off x="5321300" y="1906588"/>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Roman" charset="0"/>
              </a:rPr>
              <a:t>S</a:t>
            </a:r>
            <a:endParaRPr lang="en-US" sz="1400" i="1" dirty="0"/>
          </a:p>
        </p:txBody>
      </p:sp>
      <p:sp>
        <p:nvSpPr>
          <p:cNvPr id="559147" name="Rectangle 43"/>
          <p:cNvSpPr>
            <a:spLocks noChangeArrowheads="1"/>
          </p:cNvSpPr>
          <p:nvPr/>
        </p:nvSpPr>
        <p:spPr bwMode="auto">
          <a:xfrm>
            <a:off x="5430838" y="2016125"/>
            <a:ext cx="98425"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2</a:t>
            </a:r>
            <a:endParaRPr lang="en-US" sz="1400"/>
          </a:p>
        </p:txBody>
      </p:sp>
      <p:sp>
        <p:nvSpPr>
          <p:cNvPr id="559148" name="Line 44"/>
          <p:cNvSpPr>
            <a:spLocks noChangeShapeType="1"/>
          </p:cNvSpPr>
          <p:nvPr/>
        </p:nvSpPr>
        <p:spPr bwMode="auto">
          <a:xfrm>
            <a:off x="3757613" y="3157538"/>
            <a:ext cx="931862" cy="0"/>
          </a:xfrm>
          <a:prstGeom prst="line">
            <a:avLst/>
          </a:prstGeom>
          <a:noFill/>
          <a:ln w="476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59149" name="Freeform 45"/>
          <p:cNvSpPr>
            <a:spLocks/>
          </p:cNvSpPr>
          <p:nvPr/>
        </p:nvSpPr>
        <p:spPr bwMode="auto">
          <a:xfrm>
            <a:off x="4641850" y="3103563"/>
            <a:ext cx="171450" cy="106362"/>
          </a:xfrm>
          <a:custGeom>
            <a:avLst/>
            <a:gdLst>
              <a:gd name="T0" fmla="*/ 5 w 29"/>
              <a:gd name="T1" fmla="*/ 9 h 18"/>
              <a:gd name="T2" fmla="*/ 0 w 29"/>
              <a:gd name="T3" fmla="*/ 1 h 18"/>
              <a:gd name="T4" fmla="*/ 0 w 29"/>
              <a:gd name="T5" fmla="*/ 0 h 18"/>
              <a:gd name="T6" fmla="*/ 14 w 29"/>
              <a:gd name="T7" fmla="*/ 6 h 18"/>
              <a:gd name="T8" fmla="*/ 29 w 29"/>
              <a:gd name="T9" fmla="*/ 9 h 18"/>
              <a:gd name="T10" fmla="*/ 14 w 29"/>
              <a:gd name="T11" fmla="*/ 12 h 18"/>
              <a:gd name="T12" fmla="*/ 0 w 29"/>
              <a:gd name="T13" fmla="*/ 18 h 18"/>
              <a:gd name="T14" fmla="*/ 0 w 29"/>
              <a:gd name="T15" fmla="*/ 18 h 18"/>
              <a:gd name="T16" fmla="*/ 5 w 29"/>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8">
                <a:moveTo>
                  <a:pt x="5" y="9"/>
                </a:moveTo>
                <a:cubicBezTo>
                  <a:pt x="0" y="1"/>
                  <a:pt x="0" y="1"/>
                  <a:pt x="0" y="1"/>
                </a:cubicBezTo>
                <a:cubicBezTo>
                  <a:pt x="0" y="0"/>
                  <a:pt x="0" y="0"/>
                  <a:pt x="0" y="0"/>
                </a:cubicBezTo>
                <a:cubicBezTo>
                  <a:pt x="14" y="6"/>
                  <a:pt x="14" y="6"/>
                  <a:pt x="14" y="6"/>
                </a:cubicBezTo>
                <a:cubicBezTo>
                  <a:pt x="19" y="7"/>
                  <a:pt x="24" y="8"/>
                  <a:pt x="29" y="9"/>
                </a:cubicBezTo>
                <a:cubicBezTo>
                  <a:pt x="24" y="10"/>
                  <a:pt x="19" y="11"/>
                  <a:pt x="14" y="12"/>
                </a:cubicBezTo>
                <a:cubicBezTo>
                  <a:pt x="0" y="18"/>
                  <a:pt x="0" y="18"/>
                  <a:pt x="0" y="18"/>
                </a:cubicBezTo>
                <a:cubicBezTo>
                  <a:pt x="0" y="18"/>
                  <a:pt x="0" y="18"/>
                  <a:pt x="0" y="18"/>
                </a:cubicBezTo>
                <a:lnTo>
                  <a:pt x="5"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9150" name="Line 46"/>
          <p:cNvSpPr>
            <a:spLocks noChangeShapeType="1"/>
          </p:cNvSpPr>
          <p:nvPr/>
        </p:nvSpPr>
        <p:spPr bwMode="auto">
          <a:xfrm flipH="1">
            <a:off x="1728788" y="4130675"/>
            <a:ext cx="979487" cy="0"/>
          </a:xfrm>
          <a:prstGeom prst="line">
            <a:avLst/>
          </a:prstGeom>
          <a:noFill/>
          <a:ln w="476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59151" name="Freeform 47"/>
          <p:cNvSpPr>
            <a:spLocks/>
          </p:cNvSpPr>
          <p:nvPr/>
        </p:nvSpPr>
        <p:spPr bwMode="auto">
          <a:xfrm>
            <a:off x="1622425" y="4083050"/>
            <a:ext cx="147638" cy="101600"/>
          </a:xfrm>
          <a:custGeom>
            <a:avLst/>
            <a:gdLst>
              <a:gd name="T0" fmla="*/ 20 w 25"/>
              <a:gd name="T1" fmla="*/ 8 h 17"/>
              <a:gd name="T2" fmla="*/ 25 w 25"/>
              <a:gd name="T3" fmla="*/ 17 h 17"/>
              <a:gd name="T4" fmla="*/ 25 w 25"/>
              <a:gd name="T5" fmla="*/ 17 h 17"/>
              <a:gd name="T6" fmla="*/ 13 w 25"/>
              <a:gd name="T7" fmla="*/ 12 h 17"/>
              <a:gd name="T8" fmla="*/ 0 w 25"/>
              <a:gd name="T9" fmla="*/ 8 h 17"/>
              <a:gd name="T10" fmla="*/ 13 w 25"/>
              <a:gd name="T11" fmla="*/ 5 h 17"/>
              <a:gd name="T12" fmla="*/ 25 w 25"/>
              <a:gd name="T13" fmla="*/ 0 h 17"/>
              <a:gd name="T14" fmla="*/ 25 w 25"/>
              <a:gd name="T15" fmla="*/ 0 h 17"/>
              <a:gd name="T16" fmla="*/ 20 w 25"/>
              <a:gd name="T17"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
                <a:moveTo>
                  <a:pt x="20" y="8"/>
                </a:moveTo>
                <a:cubicBezTo>
                  <a:pt x="25" y="17"/>
                  <a:pt x="25" y="17"/>
                  <a:pt x="25" y="17"/>
                </a:cubicBezTo>
                <a:cubicBezTo>
                  <a:pt x="25" y="17"/>
                  <a:pt x="25" y="17"/>
                  <a:pt x="25" y="17"/>
                </a:cubicBezTo>
                <a:cubicBezTo>
                  <a:pt x="13" y="12"/>
                  <a:pt x="13" y="12"/>
                  <a:pt x="13" y="12"/>
                </a:cubicBezTo>
                <a:cubicBezTo>
                  <a:pt x="9" y="11"/>
                  <a:pt x="4" y="10"/>
                  <a:pt x="0" y="8"/>
                </a:cubicBezTo>
                <a:cubicBezTo>
                  <a:pt x="4" y="7"/>
                  <a:pt x="9" y="6"/>
                  <a:pt x="13" y="5"/>
                </a:cubicBezTo>
                <a:cubicBezTo>
                  <a:pt x="25" y="0"/>
                  <a:pt x="25" y="0"/>
                  <a:pt x="25" y="0"/>
                </a:cubicBezTo>
                <a:cubicBezTo>
                  <a:pt x="25" y="0"/>
                  <a:pt x="25" y="0"/>
                  <a:pt x="25" y="0"/>
                </a:cubicBezTo>
                <a:lnTo>
                  <a:pt x="2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9152" name="Freeform 48"/>
          <p:cNvSpPr>
            <a:spLocks/>
          </p:cNvSpPr>
          <p:nvPr/>
        </p:nvSpPr>
        <p:spPr bwMode="auto">
          <a:xfrm>
            <a:off x="1524000" y="4302657"/>
            <a:ext cx="1100665" cy="557212"/>
          </a:xfrm>
          <a:custGeom>
            <a:avLst/>
            <a:gdLst>
              <a:gd name="T0" fmla="*/ 152 w 152"/>
              <a:gd name="T1" fmla="*/ 86 h 94"/>
              <a:gd name="T2" fmla="*/ 143 w 152"/>
              <a:gd name="T3" fmla="*/ 94 h 94"/>
              <a:gd name="T4" fmla="*/ 10 w 152"/>
              <a:gd name="T5" fmla="*/ 94 h 94"/>
              <a:gd name="T6" fmla="*/ 0 w 152"/>
              <a:gd name="T7" fmla="*/ 86 h 94"/>
              <a:gd name="T8" fmla="*/ 0 w 152"/>
              <a:gd name="T9" fmla="*/ 9 h 94"/>
              <a:gd name="T10" fmla="*/ 10 w 152"/>
              <a:gd name="T11" fmla="*/ 0 h 94"/>
              <a:gd name="T12" fmla="*/ 143 w 152"/>
              <a:gd name="T13" fmla="*/ 0 h 94"/>
              <a:gd name="T14" fmla="*/ 152 w 152"/>
              <a:gd name="T15" fmla="*/ 9 h 94"/>
              <a:gd name="T16" fmla="*/ 152 w 152"/>
              <a:gd name="T17"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94">
                <a:moveTo>
                  <a:pt x="152" y="86"/>
                </a:moveTo>
                <a:cubicBezTo>
                  <a:pt x="152" y="90"/>
                  <a:pt x="148" y="94"/>
                  <a:pt x="143" y="94"/>
                </a:cubicBezTo>
                <a:cubicBezTo>
                  <a:pt x="10" y="94"/>
                  <a:pt x="10" y="94"/>
                  <a:pt x="10" y="94"/>
                </a:cubicBezTo>
                <a:cubicBezTo>
                  <a:pt x="5" y="94"/>
                  <a:pt x="0" y="90"/>
                  <a:pt x="0" y="86"/>
                </a:cubicBezTo>
                <a:cubicBezTo>
                  <a:pt x="0" y="9"/>
                  <a:pt x="0" y="9"/>
                  <a:pt x="0" y="9"/>
                </a:cubicBezTo>
                <a:cubicBezTo>
                  <a:pt x="0" y="4"/>
                  <a:pt x="5" y="0"/>
                  <a:pt x="10" y="0"/>
                </a:cubicBezTo>
                <a:cubicBezTo>
                  <a:pt x="143" y="0"/>
                  <a:pt x="143" y="0"/>
                  <a:pt x="143" y="0"/>
                </a:cubicBezTo>
                <a:cubicBezTo>
                  <a:pt x="148" y="0"/>
                  <a:pt x="152" y="4"/>
                  <a:pt x="152" y="9"/>
                </a:cubicBezTo>
                <a:lnTo>
                  <a:pt x="152" y="86"/>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9158" name="Freeform 54"/>
          <p:cNvSpPr>
            <a:spLocks/>
          </p:cNvSpPr>
          <p:nvPr/>
        </p:nvSpPr>
        <p:spPr bwMode="auto">
          <a:xfrm>
            <a:off x="3935413" y="2514600"/>
            <a:ext cx="1017587" cy="565150"/>
          </a:xfrm>
          <a:custGeom>
            <a:avLst/>
            <a:gdLst>
              <a:gd name="T0" fmla="*/ 153 w 153"/>
              <a:gd name="T1" fmla="*/ 86 h 95"/>
              <a:gd name="T2" fmla="*/ 144 w 153"/>
              <a:gd name="T3" fmla="*/ 95 h 95"/>
              <a:gd name="T4" fmla="*/ 9 w 153"/>
              <a:gd name="T5" fmla="*/ 95 h 95"/>
              <a:gd name="T6" fmla="*/ 0 w 153"/>
              <a:gd name="T7" fmla="*/ 86 h 95"/>
              <a:gd name="T8" fmla="*/ 0 w 153"/>
              <a:gd name="T9" fmla="*/ 9 h 95"/>
              <a:gd name="T10" fmla="*/ 9 w 153"/>
              <a:gd name="T11" fmla="*/ 0 h 95"/>
              <a:gd name="T12" fmla="*/ 144 w 153"/>
              <a:gd name="T13" fmla="*/ 0 h 95"/>
              <a:gd name="T14" fmla="*/ 153 w 153"/>
              <a:gd name="T15" fmla="*/ 9 h 95"/>
              <a:gd name="T16" fmla="*/ 153 w 153"/>
              <a:gd name="T17"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153" y="86"/>
                </a:moveTo>
                <a:cubicBezTo>
                  <a:pt x="153" y="91"/>
                  <a:pt x="149" y="95"/>
                  <a:pt x="144" y="95"/>
                </a:cubicBezTo>
                <a:cubicBezTo>
                  <a:pt x="9" y="95"/>
                  <a:pt x="9" y="95"/>
                  <a:pt x="9" y="95"/>
                </a:cubicBezTo>
                <a:cubicBezTo>
                  <a:pt x="4" y="95"/>
                  <a:pt x="0" y="91"/>
                  <a:pt x="0" y="86"/>
                </a:cubicBezTo>
                <a:cubicBezTo>
                  <a:pt x="0" y="9"/>
                  <a:pt x="0" y="9"/>
                  <a:pt x="0" y="9"/>
                </a:cubicBezTo>
                <a:cubicBezTo>
                  <a:pt x="0" y="4"/>
                  <a:pt x="4" y="0"/>
                  <a:pt x="9" y="0"/>
                </a:cubicBezTo>
                <a:cubicBezTo>
                  <a:pt x="144" y="0"/>
                  <a:pt x="144" y="0"/>
                  <a:pt x="144" y="0"/>
                </a:cubicBezTo>
                <a:cubicBezTo>
                  <a:pt x="149" y="0"/>
                  <a:pt x="153" y="4"/>
                  <a:pt x="153" y="9"/>
                </a:cubicBezTo>
                <a:lnTo>
                  <a:pt x="153" y="86"/>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 name="TextBox 29"/>
          <p:cNvSpPr txBox="1">
            <a:spLocks noChangeArrowheads="1"/>
          </p:cNvSpPr>
          <p:nvPr/>
        </p:nvSpPr>
        <p:spPr bwMode="auto">
          <a:xfrm>
            <a:off x="-76200" y="1371600"/>
            <a:ext cx="114300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500" b="1">
                <a:ea typeface="MS PGothic" pitchFamily="34" charset="-128"/>
              </a:rPr>
              <a:t>Price</a:t>
            </a:r>
          </a:p>
        </p:txBody>
      </p:sp>
      <p:sp>
        <p:nvSpPr>
          <p:cNvPr id="21" name="TextBox 29"/>
          <p:cNvSpPr txBox="1">
            <a:spLocks noChangeArrowheads="1"/>
          </p:cNvSpPr>
          <p:nvPr/>
        </p:nvSpPr>
        <p:spPr bwMode="auto">
          <a:xfrm>
            <a:off x="4648200" y="5867400"/>
            <a:ext cx="11430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b="1">
                <a:ea typeface="MS PGothic" pitchFamily="34" charset="-128"/>
              </a:rPr>
              <a:t>Quantity</a:t>
            </a:r>
          </a:p>
        </p:txBody>
      </p:sp>
      <p:sp>
        <p:nvSpPr>
          <p:cNvPr id="559166" name="TextBox 56"/>
          <p:cNvSpPr txBox="1">
            <a:spLocks noChangeArrowheads="1"/>
          </p:cNvSpPr>
          <p:nvPr/>
        </p:nvSpPr>
        <p:spPr bwMode="auto">
          <a:xfrm>
            <a:off x="1515530" y="4326466"/>
            <a:ext cx="1143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solidFill>
                  <a:schemeClr val="tx1">
                    <a:lumMod val="75000"/>
                    <a:lumOff val="25000"/>
                  </a:schemeClr>
                </a:solidFill>
                <a:ea typeface="MS PGothic" pitchFamily="34" charset="-128"/>
              </a:rPr>
              <a:t>Decrease in supply</a:t>
            </a:r>
          </a:p>
        </p:txBody>
      </p:sp>
      <p:sp>
        <p:nvSpPr>
          <p:cNvPr id="559167" name="TextBox 56"/>
          <p:cNvSpPr txBox="1">
            <a:spLocks noChangeArrowheads="1"/>
          </p:cNvSpPr>
          <p:nvPr/>
        </p:nvSpPr>
        <p:spPr bwMode="auto">
          <a:xfrm>
            <a:off x="3936999" y="2531534"/>
            <a:ext cx="10668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a:spcBef>
                <a:spcPct val="50000"/>
              </a:spcBef>
              <a:defRPr sz="1400">
                <a:solidFill>
                  <a:schemeClr val="tx1">
                    <a:lumMod val="75000"/>
                    <a:lumOff val="25000"/>
                  </a:schemeClr>
                </a:solidFill>
                <a:latin typeface="Arial" pitchFamily="34" charset="0"/>
                <a:ea typeface="MS PGothic" pitchFamily="34" charset="-128"/>
              </a:defRPr>
            </a:lvl1pPr>
            <a:lvl2pPr marL="37931725" indent="-37474525">
              <a:spcBef>
                <a:spcPct val="0"/>
              </a:spcBef>
              <a:defRPr>
                <a:latin typeface="Arial" pitchFamily="34" charset="0"/>
              </a:defRPr>
            </a:lvl2pPr>
            <a:lvl3pPr>
              <a:spcBef>
                <a:spcPct val="0"/>
              </a:spcBef>
              <a:defRPr>
                <a:latin typeface="Arial" pitchFamily="34" charset="0"/>
              </a:defRPr>
            </a:lvl3pPr>
            <a:lvl4pPr>
              <a:spcBef>
                <a:spcPct val="0"/>
              </a:spcBef>
              <a:defRPr>
                <a:latin typeface="Arial" pitchFamily="34" charset="0"/>
              </a:defRPr>
            </a:lvl4pPr>
            <a:lvl5pPr>
              <a:spcBef>
                <a:spcPct val="0"/>
              </a:spcBef>
              <a:defRPr>
                <a:latin typeface="Arial" pitchFamily="34" charset="0"/>
              </a:defRPr>
            </a:lvl5pPr>
            <a:lvl6pPr marL="457200" fontAlgn="base">
              <a:spcBef>
                <a:spcPct val="0"/>
              </a:spcBef>
              <a:spcAft>
                <a:spcPct val="0"/>
              </a:spcAft>
              <a:defRPr>
                <a:latin typeface="Arial" pitchFamily="34" charset="0"/>
              </a:defRPr>
            </a:lvl6pPr>
            <a:lvl7pPr marL="914400" fontAlgn="base">
              <a:spcBef>
                <a:spcPct val="0"/>
              </a:spcBef>
              <a:spcAft>
                <a:spcPct val="0"/>
              </a:spcAft>
              <a:defRPr>
                <a:latin typeface="Arial" pitchFamily="34" charset="0"/>
              </a:defRPr>
            </a:lvl7pPr>
            <a:lvl8pPr marL="1371600" fontAlgn="base">
              <a:spcBef>
                <a:spcPct val="0"/>
              </a:spcBef>
              <a:spcAft>
                <a:spcPct val="0"/>
              </a:spcAft>
              <a:defRPr>
                <a:latin typeface="Arial" pitchFamily="34" charset="0"/>
              </a:defRPr>
            </a:lvl8pPr>
            <a:lvl9pPr marL="1828800" fontAlgn="base">
              <a:spcBef>
                <a:spcPct val="0"/>
              </a:spcBef>
              <a:spcAft>
                <a:spcPct val="0"/>
              </a:spcAft>
              <a:defRPr>
                <a:latin typeface="Arial" pitchFamily="34" charset="0"/>
              </a:defRPr>
            </a:lvl9pPr>
          </a:lstStyle>
          <a:p>
            <a:r>
              <a:rPr lang="en-US" dirty="0"/>
              <a:t>Increase in supply</a:t>
            </a:r>
          </a:p>
        </p:txBody>
      </p:sp>
      <p:sp>
        <p:nvSpPr>
          <p:cNvPr id="559168" name="Rectangle 64"/>
          <p:cNvSpPr>
            <a:spLocks noChangeAspect="1" noChangeArrowheads="1"/>
          </p:cNvSpPr>
          <p:nvPr/>
        </p:nvSpPr>
        <p:spPr bwMode="auto">
          <a:xfrm>
            <a:off x="5725297" y="2641685"/>
            <a:ext cx="3429000" cy="1533525"/>
          </a:xfrm>
          <a:prstGeom prst="rect">
            <a:avLst/>
          </a:prstGeom>
          <a:noFill/>
          <a:ln>
            <a:noFill/>
          </a:ln>
          <a:effectLst/>
        </p:spPr>
        <p:txBody>
          <a:bodyPr/>
          <a:lstStyle/>
          <a:p>
            <a:pPr marL="115888" lvl="1">
              <a:lnSpc>
                <a:spcPct val="100000"/>
              </a:lnSpc>
              <a:spcBef>
                <a:spcPct val="20000"/>
              </a:spcBef>
              <a:buClr>
                <a:schemeClr val="tx1"/>
              </a:buClr>
            </a:pPr>
            <a:r>
              <a:rPr lang="en-US" sz="2400" dirty="0" smtClean="0">
                <a:latin typeface="Myriad Pro" pitchFamily="34" charset="0"/>
              </a:rPr>
              <a:t>A </a:t>
            </a:r>
            <a:r>
              <a:rPr lang="en-US" sz="2400" b="1" dirty="0" smtClean="0">
                <a:solidFill>
                  <a:srgbClr val="990033"/>
                </a:solidFill>
                <a:latin typeface="Myriad Pro" pitchFamily="34" charset="0"/>
              </a:rPr>
              <a:t>decrease </a:t>
            </a:r>
            <a:r>
              <a:rPr lang="en-US" sz="2400" b="1" dirty="0">
                <a:solidFill>
                  <a:srgbClr val="990033"/>
                </a:solidFill>
                <a:latin typeface="Myriad Pro" pitchFamily="34" charset="0"/>
              </a:rPr>
              <a:t>in </a:t>
            </a:r>
            <a:r>
              <a:rPr lang="en-US" sz="2400" b="1" dirty="0" smtClean="0">
                <a:solidFill>
                  <a:srgbClr val="990033"/>
                </a:solidFill>
                <a:latin typeface="Myriad Pro" pitchFamily="34" charset="0"/>
              </a:rPr>
              <a:t>supply </a:t>
            </a:r>
            <a:r>
              <a:rPr lang="en-US" sz="2400" dirty="0">
                <a:latin typeface="Myriad Pro" pitchFamily="34" charset="0"/>
              </a:rPr>
              <a:t>means a </a:t>
            </a:r>
            <a:r>
              <a:rPr lang="en-US" sz="2400" i="1" dirty="0">
                <a:latin typeface="Myriad Pro" pitchFamily="34" charset="0"/>
              </a:rPr>
              <a:t>leftward</a:t>
            </a:r>
            <a:r>
              <a:rPr lang="en-US" sz="2400" dirty="0">
                <a:latin typeface="Myriad Pro" pitchFamily="34" charset="0"/>
              </a:rPr>
              <a:t> shift of the supply </a:t>
            </a:r>
            <a:r>
              <a:rPr lang="en-US" sz="2400" dirty="0" smtClean="0">
                <a:latin typeface="Myriad Pro" pitchFamily="34" charset="0"/>
              </a:rPr>
              <a:t>curve.</a:t>
            </a:r>
            <a:endParaRPr lang="en-US" sz="2400" dirty="0">
              <a:latin typeface="Myriad Pro" pitchFamily="34" charset="0"/>
            </a:endParaRPr>
          </a:p>
        </p:txBody>
      </p:sp>
    </p:spTree>
    <p:extLst>
      <p:ext uri="{BB962C8B-B14F-4D97-AF65-F5344CB8AC3E}">
        <p14:creationId xmlns:p14="http://schemas.microsoft.com/office/powerpoint/2010/main" xmlns="" val="25736478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9106"/>
                                        </p:tgtEl>
                                        <p:attrNameLst>
                                          <p:attrName>style.visibility</p:attrName>
                                        </p:attrNameLst>
                                      </p:cBhvr>
                                      <p:to>
                                        <p:strVal val="visible"/>
                                      </p:to>
                                    </p:set>
                                    <p:animEffect transition="in" filter="fade">
                                      <p:cBhvr>
                                        <p:cTn id="7" dur="500"/>
                                        <p:tgtEl>
                                          <p:spTgt spid="55910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9139"/>
                                        </p:tgtEl>
                                        <p:attrNameLst>
                                          <p:attrName>style.visibility</p:attrName>
                                        </p:attrNameLst>
                                      </p:cBhvr>
                                      <p:to>
                                        <p:strVal val="visible"/>
                                      </p:to>
                                    </p:set>
                                    <p:animEffect transition="in" filter="fade">
                                      <p:cBhvr>
                                        <p:cTn id="11" dur="500"/>
                                        <p:tgtEl>
                                          <p:spTgt spid="55913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59147"/>
                                        </p:tgtEl>
                                        <p:attrNameLst>
                                          <p:attrName>style.visibility</p:attrName>
                                        </p:attrNameLst>
                                      </p:cBhvr>
                                      <p:to>
                                        <p:strVal val="visible"/>
                                      </p:to>
                                    </p:set>
                                    <p:animEffect transition="in" filter="fade">
                                      <p:cBhvr>
                                        <p:cTn id="14" dur="500"/>
                                        <p:tgtEl>
                                          <p:spTgt spid="55914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9146"/>
                                        </p:tgtEl>
                                        <p:attrNameLst>
                                          <p:attrName>style.visibility</p:attrName>
                                        </p:attrNameLst>
                                      </p:cBhvr>
                                      <p:to>
                                        <p:strVal val="visible"/>
                                      </p:to>
                                    </p:set>
                                    <p:animEffect transition="in" filter="fade">
                                      <p:cBhvr>
                                        <p:cTn id="17" dur="500"/>
                                        <p:tgtEl>
                                          <p:spTgt spid="55914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59158"/>
                                        </p:tgtEl>
                                        <p:attrNameLst>
                                          <p:attrName>style.visibility</p:attrName>
                                        </p:attrNameLst>
                                      </p:cBhvr>
                                      <p:to>
                                        <p:strVal val="visible"/>
                                      </p:to>
                                    </p:set>
                                    <p:animEffect transition="in" filter="fade">
                                      <p:cBhvr>
                                        <p:cTn id="20" dur="500"/>
                                        <p:tgtEl>
                                          <p:spTgt spid="55915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59167"/>
                                        </p:tgtEl>
                                        <p:attrNameLst>
                                          <p:attrName>style.visibility</p:attrName>
                                        </p:attrNameLst>
                                      </p:cBhvr>
                                      <p:to>
                                        <p:strVal val="visible"/>
                                      </p:to>
                                    </p:set>
                                    <p:animEffect transition="in" filter="fade">
                                      <p:cBhvr>
                                        <p:cTn id="23" dur="500"/>
                                        <p:tgtEl>
                                          <p:spTgt spid="5591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59148"/>
                                        </p:tgtEl>
                                        <p:attrNameLst>
                                          <p:attrName>style.visibility</p:attrName>
                                        </p:attrNameLst>
                                      </p:cBhvr>
                                      <p:to>
                                        <p:strVal val="visible"/>
                                      </p:to>
                                    </p:set>
                                    <p:animEffect transition="in" filter="fade">
                                      <p:cBhvr>
                                        <p:cTn id="26" dur="500"/>
                                        <p:tgtEl>
                                          <p:spTgt spid="55914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9149"/>
                                        </p:tgtEl>
                                        <p:attrNameLst>
                                          <p:attrName>style.visibility</p:attrName>
                                        </p:attrNameLst>
                                      </p:cBhvr>
                                      <p:to>
                                        <p:strVal val="visible"/>
                                      </p:to>
                                    </p:set>
                                    <p:animEffect transition="in" filter="fade">
                                      <p:cBhvr>
                                        <p:cTn id="29" dur="500"/>
                                        <p:tgtEl>
                                          <p:spTgt spid="55914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59168"/>
                                        </p:tgtEl>
                                        <p:attrNameLst>
                                          <p:attrName>style.visibility</p:attrName>
                                        </p:attrNameLst>
                                      </p:cBhvr>
                                      <p:to>
                                        <p:strVal val="visible"/>
                                      </p:to>
                                    </p:set>
                                    <p:animEffect transition="in" filter="fade">
                                      <p:cBhvr>
                                        <p:cTn id="34" dur="500"/>
                                        <p:tgtEl>
                                          <p:spTgt spid="55916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59141"/>
                                        </p:tgtEl>
                                        <p:attrNameLst>
                                          <p:attrName>style.visibility</p:attrName>
                                        </p:attrNameLst>
                                      </p:cBhvr>
                                      <p:to>
                                        <p:strVal val="visible"/>
                                      </p:to>
                                    </p:set>
                                    <p:animEffect transition="in" filter="fade">
                                      <p:cBhvr>
                                        <p:cTn id="38" dur="500"/>
                                        <p:tgtEl>
                                          <p:spTgt spid="55914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59142"/>
                                        </p:tgtEl>
                                        <p:attrNameLst>
                                          <p:attrName>style.visibility</p:attrName>
                                        </p:attrNameLst>
                                      </p:cBhvr>
                                      <p:to>
                                        <p:strVal val="visible"/>
                                      </p:to>
                                    </p:set>
                                    <p:animEffect transition="in" filter="fade">
                                      <p:cBhvr>
                                        <p:cTn id="41" dur="500"/>
                                        <p:tgtEl>
                                          <p:spTgt spid="5591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9143"/>
                                        </p:tgtEl>
                                        <p:attrNameLst>
                                          <p:attrName>style.visibility</p:attrName>
                                        </p:attrNameLst>
                                      </p:cBhvr>
                                      <p:to>
                                        <p:strVal val="visible"/>
                                      </p:to>
                                    </p:set>
                                    <p:animEffect transition="in" filter="fade">
                                      <p:cBhvr>
                                        <p:cTn id="44" dur="500"/>
                                        <p:tgtEl>
                                          <p:spTgt spid="5591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9152"/>
                                        </p:tgtEl>
                                        <p:attrNameLst>
                                          <p:attrName>style.visibility</p:attrName>
                                        </p:attrNameLst>
                                      </p:cBhvr>
                                      <p:to>
                                        <p:strVal val="visible"/>
                                      </p:to>
                                    </p:set>
                                    <p:animEffect transition="in" filter="fade">
                                      <p:cBhvr>
                                        <p:cTn id="47" dur="500"/>
                                        <p:tgtEl>
                                          <p:spTgt spid="5591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9166"/>
                                        </p:tgtEl>
                                        <p:attrNameLst>
                                          <p:attrName>style.visibility</p:attrName>
                                        </p:attrNameLst>
                                      </p:cBhvr>
                                      <p:to>
                                        <p:strVal val="visible"/>
                                      </p:to>
                                    </p:set>
                                    <p:animEffect transition="in" filter="fade">
                                      <p:cBhvr>
                                        <p:cTn id="50" dur="500"/>
                                        <p:tgtEl>
                                          <p:spTgt spid="55916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59151"/>
                                        </p:tgtEl>
                                        <p:attrNameLst>
                                          <p:attrName>style.visibility</p:attrName>
                                        </p:attrNameLst>
                                      </p:cBhvr>
                                      <p:to>
                                        <p:strVal val="visible"/>
                                      </p:to>
                                    </p:set>
                                    <p:animEffect transition="in" filter="fade">
                                      <p:cBhvr>
                                        <p:cTn id="53" dur="500"/>
                                        <p:tgtEl>
                                          <p:spTgt spid="55915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9150"/>
                                        </p:tgtEl>
                                        <p:attrNameLst>
                                          <p:attrName>style.visibility</p:attrName>
                                        </p:attrNameLst>
                                      </p:cBhvr>
                                      <p:to>
                                        <p:strVal val="visible"/>
                                      </p:to>
                                    </p:set>
                                    <p:animEffect transition="in" filter="fade">
                                      <p:cBhvr>
                                        <p:cTn id="56" dur="500"/>
                                        <p:tgtEl>
                                          <p:spTgt spid="559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6" grpId="0"/>
      <p:bldP spid="559139" grpId="0" animBg="1"/>
      <p:bldP spid="559141" grpId="0" animBg="1"/>
      <p:bldP spid="559142" grpId="0"/>
      <p:bldP spid="559143" grpId="0"/>
      <p:bldP spid="559146" grpId="0"/>
      <p:bldP spid="559147" grpId="0"/>
      <p:bldP spid="559148" grpId="0" animBg="1"/>
      <p:bldP spid="559149" grpId="0" animBg="1"/>
      <p:bldP spid="559150" grpId="0" animBg="1"/>
      <p:bldP spid="559151" grpId="0" animBg="1"/>
      <p:bldP spid="559152" grpId="0" animBg="1"/>
      <p:bldP spid="559158" grpId="0" animBg="1"/>
      <p:bldP spid="559166" grpId="0"/>
      <p:bldP spid="559167" grpId="0"/>
      <p:bldP spid="559168"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bwMode="auto"/>
        <p:txBody>
          <a:bodyPr wrap="square" numCol="1" anchorCtr="0" compatLnSpc="1">
            <a:prstTxWarp prst="textNoShape">
              <a:avLst/>
            </a:prstTxWarp>
            <a:normAutofit/>
          </a:bodyPr>
          <a:lstStyle/>
          <a:p>
            <a:pPr fontAlgn="auto">
              <a:spcAft>
                <a:spcPts val="0"/>
              </a:spcAft>
              <a:defRPr/>
            </a:pPr>
            <a:r>
              <a:rPr lang="en-US" sz="4000" dirty="0"/>
              <a:t>Understanding </a:t>
            </a:r>
            <a:r>
              <a:rPr lang="en-US" sz="4000" dirty="0" smtClean="0"/>
              <a:t>Shifts </a:t>
            </a:r>
            <a:r>
              <a:rPr lang="en-US" sz="4000" dirty="0"/>
              <a:t>of the Supply Curve</a:t>
            </a:r>
            <a:endParaRPr lang="en-US" sz="4000" dirty="0" smtClean="0">
              <a:solidFill>
                <a:schemeClr val="accent6">
                  <a:lumMod val="75000"/>
                </a:schemeClr>
              </a:solidFill>
            </a:endParaRPr>
          </a:p>
        </p:txBody>
      </p:sp>
      <p:sp>
        <p:nvSpPr>
          <p:cNvPr id="97282" name="Rectangle 3"/>
          <p:cNvSpPr>
            <a:spLocks noGrp="1" noChangeArrowheads="1"/>
          </p:cNvSpPr>
          <p:nvPr>
            <p:ph idx="1"/>
          </p:nvPr>
        </p:nvSpPr>
        <p:spPr/>
        <p:txBody>
          <a:bodyPr rtlCol="0">
            <a:normAutofit lnSpcReduction="10000"/>
          </a:bodyPr>
          <a:lstStyle/>
          <a:p>
            <a:pPr fontAlgn="auto">
              <a:spcAft>
                <a:spcPts val="0"/>
              </a:spcAft>
              <a:defRPr/>
            </a:pPr>
            <a:r>
              <a:rPr lang="en-US" sz="4000" dirty="0" smtClean="0">
                <a:ea typeface="ＭＳ Ｐゴシック" pitchFamily="34" charset="-128"/>
                <a:cs typeface="Arial" charset="0"/>
              </a:rPr>
              <a:t>Important supply shifters include changes in:</a:t>
            </a:r>
          </a:p>
          <a:p>
            <a:pPr marL="971550" lvl="1" indent="-514350" fontAlgn="auto">
              <a:spcAft>
                <a:spcPts val="0"/>
              </a:spcAft>
              <a:buFont typeface="Calibri" pitchFamily="34" charset="0"/>
              <a:buAutoNum type="arabicPeriod"/>
              <a:defRPr/>
            </a:pPr>
            <a:r>
              <a:rPr lang="en-US" sz="4000" spc="-200" dirty="0" smtClean="0">
                <a:solidFill>
                  <a:srgbClr val="990033"/>
                </a:solidFill>
                <a:ea typeface="+mj-ea"/>
                <a:cs typeface="+mj-cs"/>
              </a:rPr>
              <a:t>input prices.</a:t>
            </a:r>
            <a:endParaRPr lang="en-US" sz="4000" spc="-200" dirty="0">
              <a:solidFill>
                <a:srgbClr val="990033"/>
              </a:solidFill>
              <a:ea typeface="+mj-ea"/>
              <a:cs typeface="+mj-cs"/>
            </a:endParaRPr>
          </a:p>
          <a:p>
            <a:pPr marL="971550" lvl="1" indent="-514350" fontAlgn="auto">
              <a:spcAft>
                <a:spcPts val="0"/>
              </a:spcAft>
              <a:buFont typeface="Calibri" pitchFamily="34" charset="0"/>
              <a:buAutoNum type="arabicPeriod"/>
              <a:defRPr/>
            </a:pPr>
            <a:r>
              <a:rPr lang="en-US" sz="4000" spc="-200" dirty="0" smtClean="0">
                <a:solidFill>
                  <a:srgbClr val="990033"/>
                </a:solidFill>
                <a:ea typeface="+mj-ea"/>
                <a:cs typeface="+mj-cs"/>
              </a:rPr>
              <a:t>the prices </a:t>
            </a:r>
            <a:r>
              <a:rPr lang="en-US" sz="4000" spc="-200" dirty="0">
                <a:solidFill>
                  <a:srgbClr val="990033"/>
                </a:solidFill>
                <a:ea typeface="+mj-ea"/>
                <a:cs typeface="+mj-cs"/>
              </a:rPr>
              <a:t>of related goods or </a:t>
            </a:r>
            <a:r>
              <a:rPr lang="en-US" sz="4000" spc="-200" dirty="0" smtClean="0">
                <a:solidFill>
                  <a:srgbClr val="990033"/>
                </a:solidFill>
                <a:ea typeface="+mj-ea"/>
                <a:cs typeface="+mj-cs"/>
              </a:rPr>
              <a:t>services.</a:t>
            </a:r>
            <a:endParaRPr lang="en-US" sz="4000" spc="-200" dirty="0">
              <a:solidFill>
                <a:srgbClr val="990033"/>
              </a:solidFill>
              <a:ea typeface="+mj-ea"/>
              <a:cs typeface="+mj-cs"/>
            </a:endParaRPr>
          </a:p>
          <a:p>
            <a:pPr marL="971550" lvl="1" indent="-514350" fontAlgn="auto">
              <a:spcAft>
                <a:spcPts val="0"/>
              </a:spcAft>
              <a:buFont typeface="Calibri" pitchFamily="34" charset="0"/>
              <a:buAutoNum type="arabicPeriod"/>
              <a:defRPr/>
            </a:pPr>
            <a:r>
              <a:rPr lang="en-US" sz="4000" spc="-200" dirty="0" smtClean="0">
                <a:solidFill>
                  <a:srgbClr val="990033"/>
                </a:solidFill>
                <a:ea typeface="+mj-ea"/>
                <a:cs typeface="+mj-cs"/>
              </a:rPr>
              <a:t>technology.</a:t>
            </a:r>
            <a:endParaRPr lang="en-US" sz="4000" spc="-200" dirty="0">
              <a:solidFill>
                <a:srgbClr val="990033"/>
              </a:solidFill>
              <a:ea typeface="+mj-ea"/>
              <a:cs typeface="+mj-cs"/>
            </a:endParaRPr>
          </a:p>
          <a:p>
            <a:pPr marL="971550" lvl="1" indent="-514350" fontAlgn="auto">
              <a:spcAft>
                <a:spcPts val="0"/>
              </a:spcAft>
              <a:buFont typeface="Calibri" pitchFamily="34" charset="0"/>
              <a:buAutoNum type="arabicPeriod"/>
              <a:defRPr/>
            </a:pPr>
            <a:r>
              <a:rPr lang="en-US" sz="4000" spc="-200" dirty="0" smtClean="0">
                <a:solidFill>
                  <a:srgbClr val="990033"/>
                </a:solidFill>
                <a:ea typeface="+mj-ea"/>
                <a:cs typeface="+mj-cs"/>
              </a:rPr>
              <a:t>expectations.</a:t>
            </a:r>
            <a:endParaRPr lang="en-US" sz="4000" spc="-200" dirty="0">
              <a:solidFill>
                <a:srgbClr val="990033"/>
              </a:solidFill>
              <a:ea typeface="+mj-ea"/>
              <a:cs typeface="+mj-cs"/>
            </a:endParaRPr>
          </a:p>
          <a:p>
            <a:pPr marL="971550" lvl="1" indent="-514350" fontAlgn="auto">
              <a:spcAft>
                <a:spcPts val="0"/>
              </a:spcAft>
              <a:buFont typeface="Calibri" pitchFamily="34" charset="0"/>
              <a:buAutoNum type="arabicPeriod"/>
              <a:defRPr/>
            </a:pPr>
            <a:r>
              <a:rPr lang="en-US" sz="4000" spc="-200" dirty="0" smtClean="0">
                <a:solidFill>
                  <a:srgbClr val="990033"/>
                </a:solidFill>
                <a:ea typeface="+mj-ea"/>
                <a:cs typeface="+mj-cs"/>
              </a:rPr>
              <a:t>the number </a:t>
            </a:r>
            <a:r>
              <a:rPr lang="en-US" sz="4000" spc="-200" dirty="0">
                <a:solidFill>
                  <a:srgbClr val="990033"/>
                </a:solidFill>
                <a:ea typeface="+mj-ea"/>
                <a:cs typeface="+mj-cs"/>
              </a:rPr>
              <a:t>of </a:t>
            </a:r>
            <a:r>
              <a:rPr lang="en-US" sz="4000" spc="-200" dirty="0" smtClean="0">
                <a:solidFill>
                  <a:srgbClr val="990033"/>
                </a:solidFill>
                <a:ea typeface="+mj-ea"/>
                <a:cs typeface="+mj-cs"/>
              </a:rPr>
              <a:t>producers.</a:t>
            </a:r>
            <a:endParaRPr lang="en-US" sz="4000" spc="-200" dirty="0">
              <a:solidFill>
                <a:srgbClr val="990033"/>
              </a:solidFill>
              <a:ea typeface="+mj-ea"/>
              <a:cs typeface="+mj-cs"/>
            </a:endParaRPr>
          </a:p>
        </p:txBody>
      </p:sp>
      <p:sp>
        <p:nvSpPr>
          <p:cNvPr id="6" name="Oval 5"/>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494" name="TextBox 6">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p14="http://schemas.microsoft.com/office/powerpoint/2010/main" xmlns="" val="17122182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7282">
                                            <p:txEl>
                                              <p:pRg st="1" end="1"/>
                                            </p:txEl>
                                          </p:spTgt>
                                        </p:tgtEl>
                                        <p:attrNameLst>
                                          <p:attrName>style.visibility</p:attrName>
                                        </p:attrNameLst>
                                      </p:cBhvr>
                                      <p:to>
                                        <p:strVal val="visible"/>
                                      </p:to>
                                    </p:set>
                                    <p:animEffect transition="in" filter="fade">
                                      <p:cBhvr>
                                        <p:cTn id="7" dur="1000"/>
                                        <p:tgtEl>
                                          <p:spTgt spid="97282">
                                            <p:txEl>
                                              <p:pRg st="1" end="1"/>
                                            </p:txEl>
                                          </p:spTgt>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7282">
                                            <p:txEl>
                                              <p:pRg st="2" end="2"/>
                                            </p:txEl>
                                          </p:spTgt>
                                        </p:tgtEl>
                                        <p:attrNameLst>
                                          <p:attrName>style.visibility</p:attrName>
                                        </p:attrNameLst>
                                      </p:cBhvr>
                                      <p:to>
                                        <p:strVal val="visible"/>
                                      </p:to>
                                    </p:set>
                                    <p:animEffect transition="in" filter="fade">
                                      <p:cBhvr>
                                        <p:cTn id="11" dur="1000"/>
                                        <p:tgtEl>
                                          <p:spTgt spid="97282">
                                            <p:txEl>
                                              <p:pRg st="2" end="2"/>
                                            </p:txEl>
                                          </p:spTgt>
                                        </p:tgtEl>
                                      </p:cBhvr>
                                    </p:animEffect>
                                  </p:childTnLst>
                                </p:cTn>
                              </p:par>
                            </p:childTnLst>
                          </p:cTn>
                        </p:par>
                        <p:par>
                          <p:cTn id="12" fill="hold" nodeType="afterGroup">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97282">
                                            <p:txEl>
                                              <p:pRg st="3" end="3"/>
                                            </p:txEl>
                                          </p:spTgt>
                                        </p:tgtEl>
                                        <p:attrNameLst>
                                          <p:attrName>style.visibility</p:attrName>
                                        </p:attrNameLst>
                                      </p:cBhvr>
                                      <p:to>
                                        <p:strVal val="visible"/>
                                      </p:to>
                                    </p:set>
                                    <p:animEffect transition="in" filter="fade">
                                      <p:cBhvr>
                                        <p:cTn id="15" dur="1000"/>
                                        <p:tgtEl>
                                          <p:spTgt spid="97282">
                                            <p:txEl>
                                              <p:pRg st="3" end="3"/>
                                            </p:txEl>
                                          </p:spTgt>
                                        </p:tgtEl>
                                      </p:cBhvr>
                                    </p:animEffect>
                                  </p:childTnLst>
                                </p:cTn>
                              </p:par>
                            </p:childTnLst>
                          </p:cTn>
                        </p:par>
                        <p:par>
                          <p:cTn id="16" fill="hold" nodeType="afterGroup">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97282">
                                            <p:txEl>
                                              <p:pRg st="4" end="4"/>
                                            </p:txEl>
                                          </p:spTgt>
                                        </p:tgtEl>
                                        <p:attrNameLst>
                                          <p:attrName>style.visibility</p:attrName>
                                        </p:attrNameLst>
                                      </p:cBhvr>
                                      <p:to>
                                        <p:strVal val="visible"/>
                                      </p:to>
                                    </p:set>
                                    <p:animEffect transition="in" filter="fade">
                                      <p:cBhvr>
                                        <p:cTn id="19" dur="1000"/>
                                        <p:tgtEl>
                                          <p:spTgt spid="97282">
                                            <p:txEl>
                                              <p:pRg st="4" end="4"/>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97282">
                                            <p:txEl>
                                              <p:pRg st="5" end="5"/>
                                            </p:txEl>
                                          </p:spTgt>
                                        </p:tgtEl>
                                        <p:attrNameLst>
                                          <p:attrName>style.visibility</p:attrName>
                                        </p:attrNameLst>
                                      </p:cBhvr>
                                      <p:to>
                                        <p:strVal val="visible"/>
                                      </p:to>
                                    </p:set>
                                    <p:animEffect transition="in" filter="fade">
                                      <p:cBhvr>
                                        <p:cTn id="23" dur="1000"/>
                                        <p:tgtEl>
                                          <p:spTgt spid="972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uiExpand="1"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smtClean="0">
                <a:solidFill>
                  <a:schemeClr val="accent6">
                    <a:lumMod val="75000"/>
                  </a:schemeClr>
                </a:solidFill>
                <a:latin typeface="Candara" pitchFamily="34" charset="0"/>
              </a:rPr>
              <a:t>Changes in Input </a:t>
            </a:r>
            <a:r>
              <a:rPr lang="en-US" sz="4000" dirty="0">
                <a:solidFill>
                  <a:schemeClr val="accent6">
                    <a:lumMod val="75000"/>
                  </a:schemeClr>
                </a:solidFill>
                <a:latin typeface="Candara" pitchFamily="34" charset="0"/>
              </a:rPr>
              <a:t>Prices</a:t>
            </a:r>
          </a:p>
        </p:txBody>
      </p:sp>
      <p:sp>
        <p:nvSpPr>
          <p:cNvPr id="31747" name="Rectangle 3"/>
          <p:cNvSpPr>
            <a:spLocks noGrp="1" noChangeArrowheads="1"/>
          </p:cNvSpPr>
          <p:nvPr>
            <p:ph idx="1"/>
          </p:nvPr>
        </p:nvSpPr>
        <p:spPr>
          <a:xfrm>
            <a:off x="228600" y="990600"/>
            <a:ext cx="8839200" cy="5410200"/>
          </a:xfrm>
        </p:spPr>
        <p:txBody>
          <a:bodyPr rtlCol="0">
            <a:normAutofit/>
          </a:bodyPr>
          <a:lstStyle/>
          <a:p>
            <a:pPr fontAlgn="auto">
              <a:spcAft>
                <a:spcPts val="0"/>
              </a:spcAft>
              <a:defRPr/>
            </a:pPr>
            <a:r>
              <a:rPr lang="en-US" dirty="0" smtClean="0">
                <a:solidFill>
                  <a:schemeClr val="accent1">
                    <a:lumMod val="75000"/>
                  </a:schemeClr>
                </a:solidFill>
                <a:cs typeface="Arial" charset="0"/>
              </a:rPr>
              <a:t>A decrease in the price of an input (all else equal) </a:t>
            </a:r>
            <a:r>
              <a:rPr lang="en-US" i="1" dirty="0" smtClean="0">
                <a:solidFill>
                  <a:schemeClr val="accent1">
                    <a:lumMod val="75000"/>
                  </a:schemeClr>
                </a:solidFill>
                <a:cs typeface="Arial" charset="0"/>
              </a:rPr>
              <a:t>increases profits </a:t>
            </a:r>
            <a:r>
              <a:rPr lang="en-US" dirty="0" smtClean="0">
                <a:cs typeface="Arial" charset="0"/>
              </a:rPr>
              <a:t>and encourages more </a:t>
            </a:r>
            <a:r>
              <a:rPr lang="en-US" dirty="0" smtClean="0">
                <a:cs typeface="Arial" charset="0"/>
              </a:rPr>
              <a:t>supply.</a:t>
            </a:r>
            <a:endParaRPr lang="en-US" dirty="0" smtClean="0">
              <a:cs typeface="Arial" charset="0"/>
            </a:endParaRPr>
          </a:p>
          <a:p>
            <a:pPr lvl="1" fontAlgn="auto">
              <a:spcAft>
                <a:spcPts val="0"/>
              </a:spcAft>
              <a:defRPr/>
            </a:pPr>
            <a:r>
              <a:rPr lang="en-US" dirty="0" smtClean="0">
                <a:cs typeface="Arial" charset="0"/>
              </a:rPr>
              <a:t>What will happen to the number of new businesses if the </a:t>
            </a:r>
            <a:r>
              <a:rPr lang="en-US" dirty="0" smtClean="0">
                <a:solidFill>
                  <a:schemeClr val="accent1">
                    <a:lumMod val="75000"/>
                  </a:schemeClr>
                </a:solidFill>
                <a:cs typeface="Arial" charset="0"/>
              </a:rPr>
              <a:t>government </a:t>
            </a:r>
            <a:r>
              <a:rPr lang="en-US" u="sng" dirty="0" smtClean="0">
                <a:solidFill>
                  <a:schemeClr val="accent1">
                    <a:lumMod val="75000"/>
                  </a:schemeClr>
                </a:solidFill>
                <a:cs typeface="Arial" charset="0"/>
              </a:rPr>
              <a:t>reduces the fees </a:t>
            </a:r>
            <a:r>
              <a:rPr lang="en-US" dirty="0" smtClean="0">
                <a:solidFill>
                  <a:schemeClr val="accent1">
                    <a:lumMod val="75000"/>
                  </a:schemeClr>
                </a:solidFill>
                <a:cs typeface="Arial" charset="0"/>
              </a:rPr>
              <a:t>and </a:t>
            </a:r>
            <a:r>
              <a:rPr lang="en-US" dirty="0" smtClean="0">
                <a:solidFill>
                  <a:srgbClr val="FF0000"/>
                </a:solidFill>
                <a:cs typeface="Arial" charset="0"/>
              </a:rPr>
              <a:t>red tape </a:t>
            </a:r>
            <a:r>
              <a:rPr lang="en-US" dirty="0" smtClean="0">
                <a:solidFill>
                  <a:schemeClr val="accent1">
                    <a:lumMod val="75000"/>
                  </a:schemeClr>
                </a:solidFill>
                <a:cs typeface="Arial" charset="0"/>
              </a:rPr>
              <a:t>associated with new business licenses? </a:t>
            </a:r>
          </a:p>
          <a:p>
            <a:pPr lvl="1" fontAlgn="auto">
              <a:spcAft>
                <a:spcPts val="0"/>
              </a:spcAft>
              <a:defRPr/>
            </a:pPr>
            <a:r>
              <a:rPr lang="en-US" dirty="0" smtClean="0">
                <a:cs typeface="Arial" charset="0"/>
              </a:rPr>
              <a:t>What happens if the </a:t>
            </a:r>
            <a:r>
              <a:rPr lang="en-US" u="sng" dirty="0" smtClean="0">
                <a:cs typeface="Arial" charset="0"/>
              </a:rPr>
              <a:t>fees rise</a:t>
            </a:r>
            <a:r>
              <a:rPr lang="en-US" dirty="0" smtClean="0">
                <a:cs typeface="Arial" charset="0"/>
              </a:rPr>
              <a:t>?</a:t>
            </a:r>
          </a:p>
        </p:txBody>
      </p:sp>
      <p:sp>
        <p:nvSpPr>
          <p:cNvPr id="6" name="Oval 5"/>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4518" name="TextBox 6">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pic>
        <p:nvPicPr>
          <p:cNvPr id="64519"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00800" y="3276600"/>
            <a:ext cx="2971800" cy="2228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685800" y="5105400"/>
            <a:ext cx="3316934" cy="830997"/>
          </a:xfrm>
          <a:prstGeom prst="rect">
            <a:avLst/>
          </a:prstGeom>
          <a:noFill/>
        </p:spPr>
        <p:txBody>
          <a:bodyPr wrap="none" rtlCol="0">
            <a:spAutoFit/>
          </a:bodyPr>
          <a:lstStyle/>
          <a:p>
            <a:r>
              <a:rPr lang="en-US" sz="2400" b="1" dirty="0" smtClean="0">
                <a:latin typeface="Candara" pitchFamily="34" charset="0"/>
              </a:rPr>
              <a:t>What about TAXES?</a:t>
            </a:r>
          </a:p>
          <a:p>
            <a:r>
              <a:rPr lang="en-US" sz="2400" b="1" dirty="0" smtClean="0">
                <a:latin typeface="Candara" pitchFamily="34" charset="0"/>
              </a:rPr>
              <a:t>What about SUBSIDIES?</a:t>
            </a:r>
            <a:endParaRPr lang="en-US" sz="2400" b="1" dirty="0">
              <a:latin typeface="Candara" pitchFamily="34" charset="0"/>
            </a:endParaRPr>
          </a:p>
        </p:txBody>
      </p:sp>
    </p:spTree>
    <p:extLst>
      <p:ext uri="{BB962C8B-B14F-4D97-AF65-F5344CB8AC3E}">
        <p14:creationId xmlns:p14="http://schemas.microsoft.com/office/powerpoint/2010/main" xmlns="" val="35188583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fade">
                                      <p:cBhvr>
                                        <p:cTn id="7" dur="1000"/>
                                        <p:tgtEl>
                                          <p:spTgt spid="317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7">
                                            <p:txEl>
                                              <p:pRg st="2" end="2"/>
                                            </p:txEl>
                                          </p:spTgt>
                                        </p:tgtEl>
                                        <p:attrNameLst>
                                          <p:attrName>style.visibility</p:attrName>
                                        </p:attrNameLst>
                                      </p:cBhvr>
                                      <p:to>
                                        <p:strVal val="visible"/>
                                      </p:to>
                                    </p:set>
                                    <p:animEffect transition="in" filter="fade">
                                      <p:cBhvr>
                                        <p:cTn id="12" dur="1000"/>
                                        <p:tgtEl>
                                          <p:spTgt spid="317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519"/>
                                        </p:tgtEl>
                                        <p:attrNameLst>
                                          <p:attrName>style.visibility</p:attrName>
                                        </p:attrNameLst>
                                      </p:cBhvr>
                                      <p:to>
                                        <p:strVal val="visible"/>
                                      </p:to>
                                    </p:set>
                                    <p:animEffect transition="in" filter="fade">
                                      <p:cBhvr>
                                        <p:cTn id="17" dur="500"/>
                                        <p:tgtEl>
                                          <p:spTgt spid="64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3600" dirty="0" smtClean="0">
                <a:solidFill>
                  <a:schemeClr val="accent6">
                    <a:lumMod val="75000"/>
                  </a:schemeClr>
                </a:solidFill>
                <a:latin typeface="Candara" pitchFamily="34" charset="0"/>
              </a:rPr>
              <a:t>Changes </a:t>
            </a:r>
            <a:r>
              <a:rPr lang="en-US" sz="3600" dirty="0">
                <a:solidFill>
                  <a:schemeClr val="accent6">
                    <a:lumMod val="75000"/>
                  </a:schemeClr>
                </a:solidFill>
                <a:latin typeface="Candara" pitchFamily="34" charset="0"/>
              </a:rPr>
              <a:t>in </a:t>
            </a:r>
            <a:r>
              <a:rPr lang="en-US" sz="3600" dirty="0" smtClean="0">
                <a:solidFill>
                  <a:schemeClr val="accent6">
                    <a:lumMod val="75000"/>
                  </a:schemeClr>
                </a:solidFill>
                <a:latin typeface="Candara" pitchFamily="34" charset="0"/>
              </a:rPr>
              <a:t>the Price of Related Goods or Services</a:t>
            </a:r>
            <a:endParaRPr lang="en-US" sz="36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a:xfrm>
            <a:off x="228600" y="914397"/>
            <a:ext cx="8839200" cy="4648200"/>
          </a:xfrm>
        </p:spPr>
        <p:txBody>
          <a:bodyPr rtlCol="0">
            <a:normAutofit/>
          </a:bodyPr>
          <a:lstStyle/>
          <a:p>
            <a:pPr fontAlgn="auto">
              <a:spcAft>
                <a:spcPts val="0"/>
              </a:spcAft>
              <a:defRPr/>
            </a:pPr>
            <a:r>
              <a:rPr lang="en-US" sz="2800" dirty="0" smtClean="0">
                <a:ea typeface="ＭＳ Ｐゴシック" pitchFamily="34" charset="-128"/>
                <a:cs typeface="Arial" charset="0"/>
              </a:rPr>
              <a:t>Inputs used in production have </a:t>
            </a:r>
            <a:r>
              <a:rPr lang="en-US" sz="2800" i="1" dirty="0" smtClean="0">
                <a:solidFill>
                  <a:schemeClr val="accent1">
                    <a:lumMod val="75000"/>
                  </a:schemeClr>
                </a:solidFill>
                <a:ea typeface="ＭＳ Ｐゴシック" pitchFamily="34" charset="-128"/>
                <a:cs typeface="Arial" charset="0"/>
              </a:rPr>
              <a:t>opportunity costs</a:t>
            </a:r>
            <a:r>
              <a:rPr lang="en-US" sz="2800" dirty="0" smtClean="0">
                <a:solidFill>
                  <a:schemeClr val="accent1">
                    <a:lumMod val="75000"/>
                  </a:schemeClr>
                </a:solidFill>
                <a:ea typeface="ＭＳ Ｐゴシック" pitchFamily="34" charset="-128"/>
                <a:cs typeface="Arial" charset="0"/>
              </a:rPr>
              <a:t>.  </a:t>
            </a:r>
            <a:r>
              <a:rPr lang="en-US" sz="2800" dirty="0" smtClean="0">
                <a:ea typeface="ＭＳ Ｐゴシック" pitchFamily="34" charset="-128"/>
                <a:cs typeface="Arial" charset="0"/>
              </a:rPr>
              <a:t>Sellers will choose to use inputs whose profit is the highest. </a:t>
            </a:r>
            <a:endParaRPr lang="en-US" dirty="0" smtClean="0">
              <a:ea typeface="ＭＳ Ｐゴシック" pitchFamily="34" charset="-128"/>
              <a:cs typeface="Arial" charset="0"/>
            </a:endParaRPr>
          </a:p>
          <a:p>
            <a:pPr lvl="1" fontAlgn="auto">
              <a:spcAft>
                <a:spcPts val="0"/>
              </a:spcAft>
              <a:defRPr/>
            </a:pPr>
            <a:r>
              <a:rPr lang="en-US" dirty="0" smtClean="0">
                <a:ea typeface="ＭＳ Ｐゴシック" pitchFamily="34" charset="-128"/>
                <a:cs typeface="Arial" charset="0"/>
              </a:rPr>
              <a:t>There are </a:t>
            </a:r>
            <a:r>
              <a:rPr lang="en-US" dirty="0" smtClean="0">
                <a:solidFill>
                  <a:srgbClr val="990033"/>
                </a:solidFill>
                <a:ea typeface="ＭＳ Ｐゴシック" pitchFamily="34" charset="-128"/>
                <a:cs typeface="Arial" charset="0"/>
              </a:rPr>
              <a:t>substitutes</a:t>
            </a:r>
            <a:r>
              <a:rPr lang="en-US" dirty="0" smtClean="0">
                <a:ea typeface="ＭＳ Ｐゴシック" pitchFamily="34" charset="-128"/>
                <a:cs typeface="Arial" charset="0"/>
              </a:rPr>
              <a:t> and </a:t>
            </a:r>
            <a:r>
              <a:rPr lang="en-US" dirty="0" smtClean="0">
                <a:solidFill>
                  <a:srgbClr val="990033"/>
                </a:solidFill>
                <a:ea typeface="ＭＳ Ｐゴシック" pitchFamily="34" charset="-128"/>
                <a:cs typeface="Arial" charset="0"/>
              </a:rPr>
              <a:t>complements</a:t>
            </a:r>
            <a:r>
              <a:rPr lang="en-US" dirty="0" smtClean="0">
                <a:ea typeface="ＭＳ Ｐゴシック" pitchFamily="34" charset="-128"/>
                <a:cs typeface="Arial" charset="0"/>
              </a:rPr>
              <a:t> in production processes.</a:t>
            </a:r>
          </a:p>
          <a:p>
            <a:pPr lvl="1" fontAlgn="auto">
              <a:spcAft>
                <a:spcPts val="0"/>
              </a:spcAft>
              <a:defRPr/>
            </a:pPr>
            <a:r>
              <a:rPr lang="en-US" dirty="0">
                <a:ea typeface="ＭＳ Ｐゴシック" pitchFamily="34" charset="-128"/>
                <a:cs typeface="Arial" charset="0"/>
              </a:rPr>
              <a:t>	</a:t>
            </a:r>
            <a:r>
              <a:rPr lang="en-US" dirty="0" smtClean="0">
                <a:ea typeface="ＭＳ Ｐゴシック" pitchFamily="34" charset="-128"/>
                <a:cs typeface="Arial" charset="0"/>
              </a:rPr>
              <a:t>Complement in pork processing? Lard.</a:t>
            </a:r>
          </a:p>
          <a:p>
            <a:pPr lvl="1" fontAlgn="auto">
              <a:spcAft>
                <a:spcPts val="0"/>
              </a:spcAft>
              <a:defRPr/>
            </a:pPr>
            <a:r>
              <a:rPr lang="en-US" dirty="0">
                <a:ea typeface="ＭＳ Ｐゴシック" pitchFamily="34" charset="-128"/>
                <a:cs typeface="Arial" charset="0"/>
              </a:rPr>
              <a:t>	</a:t>
            </a:r>
            <a:r>
              <a:rPr lang="en-US" dirty="0" smtClean="0">
                <a:ea typeface="ＭＳ Ｐゴシック" pitchFamily="34" charset="-128"/>
                <a:cs typeface="Arial" charset="0"/>
              </a:rPr>
              <a:t>Substitute in corn production?  Cotton</a:t>
            </a:r>
            <a:r>
              <a:rPr lang="en-US" dirty="0" smtClean="0">
                <a:ea typeface="ＭＳ Ｐゴシック" pitchFamily="34" charset="-128"/>
                <a:cs typeface="Arial" charset="0"/>
              </a:rPr>
              <a:t>.</a:t>
            </a:r>
          </a:p>
          <a:p>
            <a:pPr lvl="1" fontAlgn="auto">
              <a:spcAft>
                <a:spcPts val="0"/>
              </a:spcAft>
              <a:defRPr/>
            </a:pPr>
            <a:endParaRPr lang="en-US" dirty="0" smtClean="0">
              <a:ea typeface="ＭＳ Ｐゴシック" pitchFamily="34" charset="-128"/>
              <a:cs typeface="Arial" charset="0"/>
            </a:endParaRPr>
          </a:p>
          <a:p>
            <a:pPr lvl="1" fontAlgn="auto">
              <a:spcAft>
                <a:spcPts val="0"/>
              </a:spcAft>
              <a:defRPr/>
            </a:pPr>
            <a:r>
              <a:rPr lang="en-US" dirty="0" smtClean="0">
                <a:ea typeface="ＭＳ Ｐゴシック" pitchFamily="34" charset="-128"/>
                <a:cs typeface="Arial" charset="0"/>
              </a:rPr>
              <a:t>	Complement in Game Design production?</a:t>
            </a:r>
          </a:p>
          <a:p>
            <a:pPr lvl="1" fontAlgn="auto">
              <a:spcAft>
                <a:spcPts val="0"/>
              </a:spcAft>
              <a:defRPr/>
            </a:pPr>
            <a:r>
              <a:rPr lang="en-US" dirty="0" smtClean="0">
                <a:ea typeface="ＭＳ Ｐゴシック" pitchFamily="34" charset="-128"/>
                <a:cs typeface="Arial" charset="0"/>
              </a:rPr>
              <a:t>	</a:t>
            </a:r>
            <a:r>
              <a:rPr lang="en-US" dirty="0" smtClean="0">
                <a:ea typeface="ＭＳ Ｐゴシック" pitchFamily="34" charset="-128"/>
                <a:cs typeface="Arial" charset="0"/>
              </a:rPr>
              <a:t>Substitute in Game Design production?</a:t>
            </a:r>
            <a:endParaRPr lang="en-US" dirty="0" smtClean="0">
              <a:ea typeface="ＭＳ Ｐゴシック" pitchFamily="34" charset="-128"/>
              <a:cs typeface="Arial" charset="0"/>
            </a:endParaRPr>
          </a:p>
          <a:p>
            <a:pPr lvl="1" fontAlgn="auto">
              <a:spcAft>
                <a:spcPts val="0"/>
              </a:spcAft>
              <a:defRPr/>
            </a:pPr>
            <a:endParaRPr lang="en-US" dirty="0" smtClean="0">
              <a:ea typeface="ＭＳ Ｐゴシック" pitchFamily="34" charset="-128"/>
              <a:cs typeface="Arial" charset="0"/>
            </a:endParaRPr>
          </a:p>
          <a:p>
            <a:pPr marL="514350" indent="-514350" fontAlgn="auto">
              <a:spcAft>
                <a:spcPts val="0"/>
              </a:spcAft>
              <a:defRPr/>
            </a:pPr>
            <a:endParaRPr lang="en-US" sz="2800" dirty="0" smtClean="0">
              <a:ea typeface="ＭＳ Ｐゴシック" pitchFamily="34" charset="-128"/>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3581400" y="4267200"/>
            <a:ext cx="1824038"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Connector 4"/>
          <p:cNvCxnSpPr/>
          <p:nvPr/>
        </p:nvCxnSpPr>
        <p:spPr>
          <a:xfrm flipV="1">
            <a:off x="4267200" y="914400"/>
            <a:ext cx="0" cy="426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568" name="TextBox 7">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p14="http://schemas.microsoft.com/office/powerpoint/2010/main" xmlns="" val="3121545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500"/>
                                        <p:tgtEl>
                                          <p:spTgt spid="317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nodeType="afterGroup">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1747">
                                            <p:txEl>
                                              <p:pRg st="1" end="1"/>
                                            </p:txEl>
                                          </p:spTgt>
                                        </p:tgtEl>
                                        <p:attrNameLst>
                                          <p:attrName>style.visibility</p:attrName>
                                        </p:attrNameLst>
                                      </p:cBhvr>
                                      <p:to>
                                        <p:strVal val="visible"/>
                                      </p:to>
                                    </p:set>
                                    <p:animEffect transition="in" filter="fade">
                                      <p:cBhvr>
                                        <p:cTn id="17" dur="500"/>
                                        <p:tgtEl>
                                          <p:spTgt spid="31747">
                                            <p:txEl>
                                              <p:pRg st="1" end="1"/>
                                            </p:txEl>
                                          </p:spTgt>
                                        </p:tgtEl>
                                      </p:cBhvr>
                                    </p:animEffect>
                                  </p:childTnLst>
                                </p:cTn>
                              </p:par>
                            </p:childTnLst>
                          </p:cTn>
                        </p:par>
                        <p:par>
                          <p:cTn id="18" fill="hold" nodeType="afterGroup">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1747">
                                            <p:txEl>
                                              <p:pRg st="2" end="2"/>
                                            </p:txEl>
                                          </p:spTgt>
                                        </p:tgtEl>
                                        <p:attrNameLst>
                                          <p:attrName>style.visibility</p:attrName>
                                        </p:attrNameLst>
                                      </p:cBhvr>
                                      <p:to>
                                        <p:strVal val="visible"/>
                                      </p:to>
                                    </p:set>
                                    <p:animEffect transition="in" filter="fade">
                                      <p:cBhvr>
                                        <p:cTn id="21" dur="500"/>
                                        <p:tgtEl>
                                          <p:spTgt spid="31747">
                                            <p:txEl>
                                              <p:pRg st="2" end="2"/>
                                            </p:txEl>
                                          </p:spTgt>
                                        </p:tgtEl>
                                      </p:cBhvr>
                                    </p:animEffect>
                                  </p:childTnLst>
                                </p:cTn>
                              </p:par>
                            </p:childTnLst>
                          </p:cTn>
                        </p:par>
                        <p:par>
                          <p:cTn id="22" fill="hold" nodeType="afterGroup">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Effect transition="in" filter="fade">
                                      <p:cBhvr>
                                        <p:cTn id="25" dur="500"/>
                                        <p:tgtEl>
                                          <p:spTgt spid="31747">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747">
                                            <p:txEl>
                                              <p:pRg st="5" end="5"/>
                                            </p:txEl>
                                          </p:spTgt>
                                        </p:tgtEl>
                                        <p:attrNameLst>
                                          <p:attrName>style.visibility</p:attrName>
                                        </p:attrNameLst>
                                      </p:cBhvr>
                                      <p:to>
                                        <p:strVal val="visible"/>
                                      </p:to>
                                    </p:set>
                                    <p:animEffect transition="in" filter="fade">
                                      <p:cBhvr>
                                        <p:cTn id="28" dur="500"/>
                                        <p:tgtEl>
                                          <p:spTgt spid="31747">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747">
                                            <p:txEl>
                                              <p:pRg st="6" end="6"/>
                                            </p:txEl>
                                          </p:spTgt>
                                        </p:tgtEl>
                                        <p:attrNameLst>
                                          <p:attrName>style.visibility</p:attrName>
                                        </p:attrNameLst>
                                      </p:cBhvr>
                                      <p:to>
                                        <p:strVal val="visible"/>
                                      </p:to>
                                    </p:set>
                                    <p:animEffect transition="in" filter="fade">
                                      <p:cBhvr>
                                        <p:cTn id="31" dur="500"/>
                                        <p:tgtEl>
                                          <p:spTgt spid="317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55" name="Text Box 23"/>
          <p:cNvSpPr txBox="1">
            <a:spLocks noChangeArrowheads="1"/>
          </p:cNvSpPr>
          <p:nvPr/>
        </p:nvSpPr>
        <p:spPr bwMode="auto">
          <a:xfrm>
            <a:off x="5638800" y="1219200"/>
            <a:ext cx="3276600" cy="1569660"/>
          </a:xfrm>
          <a:prstGeom prst="rect">
            <a:avLst/>
          </a:prstGeom>
          <a:noFill/>
          <a:ln>
            <a:noFill/>
          </a:ln>
          <a:effectLst/>
        </p:spPr>
        <p:txBody>
          <a:bodyPr>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sz="2400" i="1" dirty="0">
                <a:solidFill>
                  <a:schemeClr val="tx1">
                    <a:lumMod val="75000"/>
                    <a:lumOff val="25000"/>
                  </a:schemeClr>
                </a:solidFill>
                <a:latin typeface="Myriad Pro" pitchFamily="34" charset="0"/>
              </a:rPr>
              <a:t>Market equilibrium occurs at point E, where the supply curve and the demand curve intersect.  </a:t>
            </a:r>
          </a:p>
        </p:txBody>
      </p:sp>
      <p:cxnSp>
        <p:nvCxnSpPr>
          <p:cNvPr id="581745" name="Straight Connector 86"/>
          <p:cNvCxnSpPr>
            <a:cxnSpLocks noChangeShapeType="1"/>
          </p:cNvCxnSpPr>
          <p:nvPr/>
        </p:nvCxnSpPr>
        <p:spPr bwMode="auto">
          <a:xfrm>
            <a:off x="2540000" y="3908425"/>
            <a:ext cx="1914525" cy="3175"/>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81746" name="Straight Connector 86"/>
          <p:cNvCxnSpPr>
            <a:cxnSpLocks noChangeShapeType="1"/>
          </p:cNvCxnSpPr>
          <p:nvPr/>
        </p:nvCxnSpPr>
        <p:spPr bwMode="auto">
          <a:xfrm>
            <a:off x="4465638" y="3959225"/>
            <a:ext cx="0" cy="1068388"/>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sp>
        <p:nvSpPr>
          <p:cNvPr id="548930" name="TextBox 29"/>
          <p:cNvSpPr txBox="1">
            <a:spLocks noChangeArrowheads="1"/>
          </p:cNvSpPr>
          <p:nvPr/>
        </p:nvSpPr>
        <p:spPr bwMode="auto">
          <a:xfrm>
            <a:off x="762001" y="1096963"/>
            <a:ext cx="136048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a:t>
            </a:r>
            <a:r>
              <a:rPr lang="en-US" sz="1400" dirty="0" smtClean="0">
                <a:latin typeface="Myriad Pro" pitchFamily="34" charset="0"/>
                <a:ea typeface="MS PGothic" pitchFamily="34" charset="-128"/>
              </a:rPr>
              <a:t>cotton </a:t>
            </a:r>
            <a:r>
              <a:rPr lang="en-US" sz="1400" dirty="0">
                <a:latin typeface="Myriad Pro" pitchFamily="34" charset="0"/>
                <a:ea typeface="MS PGothic" pitchFamily="34" charset="-128"/>
              </a:rPr>
              <a:t>(per pound)</a:t>
            </a:r>
          </a:p>
        </p:txBody>
      </p:sp>
      <p:sp>
        <p:nvSpPr>
          <p:cNvPr id="548931" name="TextBox 30"/>
          <p:cNvSpPr txBox="1">
            <a:spLocks noChangeArrowheads="1"/>
          </p:cNvSpPr>
          <p:nvPr/>
        </p:nvSpPr>
        <p:spPr bwMode="auto">
          <a:xfrm>
            <a:off x="5454650" y="5715000"/>
            <a:ext cx="216535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 (billions </a:t>
            </a:r>
            <a:r>
              <a:rPr lang="en-US" sz="1400" dirty="0">
                <a:latin typeface="Myriad Pro" pitchFamily="34" charset="0"/>
                <a:ea typeface="MS PGothic" pitchFamily="34" charset="-128"/>
              </a:rPr>
              <a:t>of pounds)</a:t>
            </a:r>
          </a:p>
        </p:txBody>
      </p:sp>
      <p:sp>
        <p:nvSpPr>
          <p:cNvPr id="581661" name="Line 29"/>
          <p:cNvSpPr>
            <a:spLocks noChangeShapeType="1"/>
          </p:cNvSpPr>
          <p:nvPr/>
        </p:nvSpPr>
        <p:spPr bwMode="auto">
          <a:xfrm flipV="1">
            <a:off x="2298700" y="1066800"/>
            <a:ext cx="0" cy="3927475"/>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62" name="Freeform 30"/>
          <p:cNvSpPr>
            <a:spLocks/>
          </p:cNvSpPr>
          <p:nvPr/>
        </p:nvSpPr>
        <p:spPr bwMode="auto">
          <a:xfrm>
            <a:off x="2298700" y="5080000"/>
            <a:ext cx="176213" cy="160338"/>
          </a:xfrm>
          <a:custGeom>
            <a:avLst/>
            <a:gdLst>
              <a:gd name="T0" fmla="*/ 102 w 102"/>
              <a:gd name="T1" fmla="*/ 101 h 101"/>
              <a:gd name="T2" fmla="*/ 0 w 102"/>
              <a:gd name="T3" fmla="*/ 101 h 101"/>
              <a:gd name="T4" fmla="*/ 0 w 102"/>
              <a:gd name="T5" fmla="*/ 0 h 101"/>
            </a:gdLst>
            <a:ahLst/>
            <a:cxnLst>
              <a:cxn ang="0">
                <a:pos x="T0" y="T1"/>
              </a:cxn>
              <a:cxn ang="0">
                <a:pos x="T2" y="T3"/>
              </a:cxn>
              <a:cxn ang="0">
                <a:pos x="T4" y="T5"/>
              </a:cxn>
            </a:cxnLst>
            <a:rect l="0" t="0" r="r" b="b"/>
            <a:pathLst>
              <a:path w="102" h="101">
                <a:moveTo>
                  <a:pt x="102" y="101"/>
                </a:moveTo>
                <a:lnTo>
                  <a:pt x="0" y="101"/>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1663" name="Line 31"/>
          <p:cNvSpPr>
            <a:spLocks noChangeShapeType="1"/>
          </p:cNvSpPr>
          <p:nvPr/>
        </p:nvSpPr>
        <p:spPr bwMode="auto">
          <a:xfrm flipH="1">
            <a:off x="2568575" y="5240338"/>
            <a:ext cx="4940300"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64" name="Rectangle 32"/>
          <p:cNvSpPr>
            <a:spLocks noChangeArrowheads="1"/>
          </p:cNvSpPr>
          <p:nvPr/>
        </p:nvSpPr>
        <p:spPr bwMode="auto">
          <a:xfrm>
            <a:off x="3116263" y="527685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7</a:t>
            </a:r>
            <a:endParaRPr lang="en-US" sz="1400">
              <a:latin typeface="Myriad Pro" pitchFamily="34" charset="0"/>
            </a:endParaRPr>
          </a:p>
        </p:txBody>
      </p:sp>
      <p:sp>
        <p:nvSpPr>
          <p:cNvPr id="581665" name="Rectangle 33"/>
          <p:cNvSpPr>
            <a:spLocks noChangeArrowheads="1"/>
          </p:cNvSpPr>
          <p:nvPr/>
        </p:nvSpPr>
        <p:spPr bwMode="auto">
          <a:xfrm>
            <a:off x="2098675" y="527685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a:t>
            </a:r>
            <a:endParaRPr lang="en-US" sz="1400">
              <a:latin typeface="Myriad Pro" pitchFamily="34" charset="0"/>
            </a:endParaRPr>
          </a:p>
        </p:txBody>
      </p:sp>
      <p:sp>
        <p:nvSpPr>
          <p:cNvPr id="581666" name="Rectangle 34"/>
          <p:cNvSpPr>
            <a:spLocks noChangeArrowheads="1"/>
          </p:cNvSpPr>
          <p:nvPr/>
        </p:nvSpPr>
        <p:spPr bwMode="auto">
          <a:xfrm>
            <a:off x="4362450"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a:t>
            </a:r>
            <a:endParaRPr lang="en-US" sz="1400">
              <a:latin typeface="Myriad Pro" pitchFamily="34" charset="0"/>
            </a:endParaRPr>
          </a:p>
        </p:txBody>
      </p:sp>
      <p:sp>
        <p:nvSpPr>
          <p:cNvPr id="581667" name="Rectangle 35"/>
          <p:cNvSpPr>
            <a:spLocks noChangeArrowheads="1"/>
          </p:cNvSpPr>
          <p:nvPr/>
        </p:nvSpPr>
        <p:spPr bwMode="auto">
          <a:xfrm>
            <a:off x="6534150"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a:t>
            </a:r>
            <a:endParaRPr lang="en-US" sz="1400">
              <a:latin typeface="Myriad Pro" pitchFamily="34" charset="0"/>
            </a:endParaRPr>
          </a:p>
        </p:txBody>
      </p:sp>
      <p:sp>
        <p:nvSpPr>
          <p:cNvPr id="581668" name="Rectangle 36"/>
          <p:cNvSpPr>
            <a:spLocks noChangeArrowheads="1"/>
          </p:cNvSpPr>
          <p:nvPr/>
        </p:nvSpPr>
        <p:spPr bwMode="auto">
          <a:xfrm>
            <a:off x="5665788"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13</a:t>
            </a:r>
            <a:endParaRPr lang="en-US" sz="1400">
              <a:latin typeface="Myriad Pro" pitchFamily="34" charset="0"/>
            </a:endParaRPr>
          </a:p>
        </p:txBody>
      </p:sp>
      <p:sp>
        <p:nvSpPr>
          <p:cNvPr id="581669" name="Rectangle 37"/>
          <p:cNvSpPr>
            <a:spLocks noChangeArrowheads="1"/>
          </p:cNvSpPr>
          <p:nvPr/>
        </p:nvSpPr>
        <p:spPr bwMode="auto">
          <a:xfrm>
            <a:off x="7402513"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a:t>
            </a:r>
            <a:endParaRPr lang="en-US" sz="1400">
              <a:latin typeface="Myriad Pro" pitchFamily="34" charset="0"/>
            </a:endParaRPr>
          </a:p>
        </p:txBody>
      </p:sp>
      <p:sp>
        <p:nvSpPr>
          <p:cNvPr id="581680" name="Line 48"/>
          <p:cNvSpPr>
            <a:spLocks noChangeShapeType="1"/>
          </p:cNvSpPr>
          <p:nvPr/>
        </p:nvSpPr>
        <p:spPr bwMode="auto">
          <a:xfrm>
            <a:off x="2298700" y="2146300"/>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1" name="Line 49"/>
          <p:cNvSpPr>
            <a:spLocks noChangeShapeType="1"/>
          </p:cNvSpPr>
          <p:nvPr/>
        </p:nvSpPr>
        <p:spPr bwMode="auto">
          <a:xfrm>
            <a:off x="2298700" y="2586038"/>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2" name="Line 50"/>
          <p:cNvSpPr>
            <a:spLocks noChangeShapeType="1"/>
          </p:cNvSpPr>
          <p:nvPr/>
        </p:nvSpPr>
        <p:spPr bwMode="auto">
          <a:xfrm>
            <a:off x="2298700" y="3032125"/>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3" name="Line 51"/>
          <p:cNvSpPr>
            <a:spLocks noChangeShapeType="1"/>
          </p:cNvSpPr>
          <p:nvPr/>
        </p:nvSpPr>
        <p:spPr bwMode="auto">
          <a:xfrm>
            <a:off x="2298700" y="3473450"/>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4" name="Line 52"/>
          <p:cNvSpPr>
            <a:spLocks noChangeShapeType="1"/>
          </p:cNvSpPr>
          <p:nvPr/>
        </p:nvSpPr>
        <p:spPr bwMode="auto">
          <a:xfrm>
            <a:off x="2298700" y="3913188"/>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5" name="Line 53"/>
          <p:cNvSpPr>
            <a:spLocks noChangeShapeType="1"/>
          </p:cNvSpPr>
          <p:nvPr/>
        </p:nvSpPr>
        <p:spPr bwMode="auto">
          <a:xfrm>
            <a:off x="2298700" y="4356100"/>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6" name="Line 54"/>
          <p:cNvSpPr>
            <a:spLocks noChangeShapeType="1"/>
          </p:cNvSpPr>
          <p:nvPr/>
        </p:nvSpPr>
        <p:spPr bwMode="auto">
          <a:xfrm>
            <a:off x="2298700" y="4800600"/>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7" name="Line 55"/>
          <p:cNvSpPr>
            <a:spLocks noChangeShapeType="1"/>
          </p:cNvSpPr>
          <p:nvPr/>
        </p:nvSpPr>
        <p:spPr bwMode="auto">
          <a:xfrm flipV="1">
            <a:off x="3167063" y="5111750"/>
            <a:ext cx="0" cy="128588"/>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8" name="Line 56"/>
          <p:cNvSpPr>
            <a:spLocks noChangeShapeType="1"/>
          </p:cNvSpPr>
          <p:nvPr/>
        </p:nvSpPr>
        <p:spPr bwMode="auto">
          <a:xfrm flipV="1">
            <a:off x="4468813" y="5111750"/>
            <a:ext cx="0" cy="128588"/>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9" name="Line 57"/>
          <p:cNvSpPr>
            <a:spLocks noChangeShapeType="1"/>
          </p:cNvSpPr>
          <p:nvPr/>
        </p:nvSpPr>
        <p:spPr bwMode="auto">
          <a:xfrm flipV="1">
            <a:off x="5772150" y="5111750"/>
            <a:ext cx="0" cy="128588"/>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90" name="Line 58"/>
          <p:cNvSpPr>
            <a:spLocks noChangeShapeType="1"/>
          </p:cNvSpPr>
          <p:nvPr/>
        </p:nvSpPr>
        <p:spPr bwMode="auto">
          <a:xfrm flipV="1">
            <a:off x="6638925" y="5111750"/>
            <a:ext cx="0" cy="128588"/>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91" name="Line 59"/>
          <p:cNvSpPr>
            <a:spLocks noChangeShapeType="1"/>
          </p:cNvSpPr>
          <p:nvPr/>
        </p:nvSpPr>
        <p:spPr bwMode="auto">
          <a:xfrm flipV="1">
            <a:off x="7508875" y="5111750"/>
            <a:ext cx="0" cy="128588"/>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92" name="Rectangle 60"/>
          <p:cNvSpPr>
            <a:spLocks noChangeArrowheads="1"/>
          </p:cNvSpPr>
          <p:nvPr/>
        </p:nvSpPr>
        <p:spPr bwMode="auto">
          <a:xfrm>
            <a:off x="1730375" y="2032000"/>
            <a:ext cx="40235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$2.00</a:t>
            </a:r>
            <a:endParaRPr lang="en-US" sz="1400">
              <a:latin typeface="Myriad Pro" pitchFamily="34" charset="0"/>
            </a:endParaRPr>
          </a:p>
        </p:txBody>
      </p:sp>
      <p:sp>
        <p:nvSpPr>
          <p:cNvPr id="581693" name="Rectangle 61"/>
          <p:cNvSpPr>
            <a:spLocks noChangeArrowheads="1"/>
          </p:cNvSpPr>
          <p:nvPr/>
        </p:nvSpPr>
        <p:spPr bwMode="auto">
          <a:xfrm>
            <a:off x="1838325" y="2473325"/>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1.75</a:t>
            </a:r>
            <a:endParaRPr lang="en-US" sz="1400">
              <a:latin typeface="Myriad Pro" pitchFamily="34" charset="0"/>
            </a:endParaRPr>
          </a:p>
        </p:txBody>
      </p:sp>
      <p:sp>
        <p:nvSpPr>
          <p:cNvPr id="581694" name="Rectangle 62"/>
          <p:cNvSpPr>
            <a:spLocks noChangeArrowheads="1"/>
          </p:cNvSpPr>
          <p:nvPr/>
        </p:nvSpPr>
        <p:spPr bwMode="auto">
          <a:xfrm>
            <a:off x="1838325" y="2914650"/>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1.50</a:t>
            </a:r>
            <a:endParaRPr lang="en-US" sz="1400">
              <a:latin typeface="Myriad Pro" pitchFamily="34" charset="0"/>
            </a:endParaRPr>
          </a:p>
        </p:txBody>
      </p:sp>
      <p:sp>
        <p:nvSpPr>
          <p:cNvPr id="581695" name="Rectangle 63"/>
          <p:cNvSpPr>
            <a:spLocks noChangeArrowheads="1"/>
          </p:cNvSpPr>
          <p:nvPr/>
        </p:nvSpPr>
        <p:spPr bwMode="auto">
          <a:xfrm>
            <a:off x="1838325" y="3357563"/>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1.25</a:t>
            </a:r>
            <a:endParaRPr lang="en-US" sz="1400">
              <a:latin typeface="Myriad Pro" pitchFamily="34" charset="0"/>
            </a:endParaRPr>
          </a:p>
        </p:txBody>
      </p:sp>
      <p:sp>
        <p:nvSpPr>
          <p:cNvPr id="581696" name="Rectangle 64"/>
          <p:cNvSpPr>
            <a:spLocks noChangeArrowheads="1"/>
          </p:cNvSpPr>
          <p:nvPr/>
        </p:nvSpPr>
        <p:spPr bwMode="auto">
          <a:xfrm>
            <a:off x="1838325" y="3798888"/>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1.00</a:t>
            </a:r>
            <a:endParaRPr lang="en-US" sz="1400">
              <a:latin typeface="Myriad Pro" pitchFamily="34" charset="0"/>
            </a:endParaRPr>
          </a:p>
        </p:txBody>
      </p:sp>
      <p:sp>
        <p:nvSpPr>
          <p:cNvPr id="581697" name="Rectangle 65"/>
          <p:cNvSpPr>
            <a:spLocks noChangeArrowheads="1"/>
          </p:cNvSpPr>
          <p:nvPr/>
        </p:nvSpPr>
        <p:spPr bwMode="auto">
          <a:xfrm>
            <a:off x="1838325" y="4240213"/>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0.75</a:t>
            </a:r>
            <a:endParaRPr lang="en-US" sz="1400">
              <a:latin typeface="Myriad Pro" pitchFamily="34" charset="0"/>
            </a:endParaRPr>
          </a:p>
        </p:txBody>
      </p:sp>
      <p:sp>
        <p:nvSpPr>
          <p:cNvPr id="581698" name="Rectangle 66"/>
          <p:cNvSpPr>
            <a:spLocks noChangeArrowheads="1"/>
          </p:cNvSpPr>
          <p:nvPr/>
        </p:nvSpPr>
        <p:spPr bwMode="auto">
          <a:xfrm>
            <a:off x="1838325" y="4683125"/>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0.50</a:t>
            </a:r>
            <a:endParaRPr lang="en-US" sz="1400">
              <a:latin typeface="Myriad Pro" pitchFamily="34" charset="0"/>
            </a:endParaRPr>
          </a:p>
        </p:txBody>
      </p:sp>
      <p:sp>
        <p:nvSpPr>
          <p:cNvPr id="581709" name="Freeform 77"/>
          <p:cNvSpPr>
            <a:spLocks/>
          </p:cNvSpPr>
          <p:nvPr/>
        </p:nvSpPr>
        <p:spPr bwMode="auto">
          <a:xfrm>
            <a:off x="3602038" y="2146300"/>
            <a:ext cx="1566862" cy="2654300"/>
          </a:xfrm>
          <a:custGeom>
            <a:avLst/>
            <a:gdLst>
              <a:gd name="T0" fmla="*/ 267 w 267"/>
              <a:gd name="T1" fmla="*/ 0 h 494"/>
              <a:gd name="T2" fmla="*/ 0 w 267"/>
              <a:gd name="T3" fmla="*/ 494 h 494"/>
            </a:gdLst>
            <a:ahLst/>
            <a:cxnLst>
              <a:cxn ang="0">
                <a:pos x="T0" y="T1"/>
              </a:cxn>
              <a:cxn ang="0">
                <a:pos x="T2" y="T3"/>
              </a:cxn>
            </a:cxnLst>
            <a:rect l="0" t="0" r="r" b="b"/>
            <a:pathLst>
              <a:path w="267" h="494">
                <a:moveTo>
                  <a:pt x="267" y="0"/>
                </a:moveTo>
                <a:cubicBezTo>
                  <a:pt x="267" y="149"/>
                  <a:pt x="190" y="320"/>
                  <a:pt x="0" y="494"/>
                </a:cubicBezTo>
              </a:path>
            </a:pathLst>
          </a:custGeom>
          <a:noFill/>
          <a:ln w="42863" cap="flat">
            <a:solidFill>
              <a:srgbClr val="EE313C"/>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1710" name="Rectangle 78"/>
          <p:cNvSpPr>
            <a:spLocks noChangeArrowheads="1"/>
          </p:cNvSpPr>
          <p:nvPr/>
        </p:nvSpPr>
        <p:spPr bwMode="auto">
          <a:xfrm>
            <a:off x="4860925" y="1866900"/>
            <a:ext cx="51937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Supply</a:t>
            </a:r>
            <a:endParaRPr lang="en-US" sz="1400">
              <a:latin typeface="Myriad Pro" pitchFamily="34" charset="0"/>
            </a:endParaRPr>
          </a:p>
        </p:txBody>
      </p:sp>
      <p:sp>
        <p:nvSpPr>
          <p:cNvPr id="581711" name="Rectangle 79"/>
          <p:cNvSpPr>
            <a:spLocks noChangeArrowheads="1"/>
          </p:cNvSpPr>
          <p:nvPr/>
        </p:nvSpPr>
        <p:spPr bwMode="auto">
          <a:xfrm>
            <a:off x="6388100" y="4691063"/>
            <a:ext cx="64671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Demand</a:t>
            </a:r>
            <a:endParaRPr lang="en-US" sz="1400">
              <a:latin typeface="Myriad Pro" pitchFamily="34" charset="0"/>
            </a:endParaRPr>
          </a:p>
        </p:txBody>
      </p:sp>
      <p:sp>
        <p:nvSpPr>
          <p:cNvPr id="581713" name="Line 81"/>
          <p:cNvSpPr>
            <a:spLocks noChangeShapeType="1"/>
          </p:cNvSpPr>
          <p:nvPr/>
        </p:nvSpPr>
        <p:spPr bwMode="auto">
          <a:xfrm flipV="1">
            <a:off x="2241550" y="4962525"/>
            <a:ext cx="122238" cy="6350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14" name="Line 82"/>
          <p:cNvSpPr>
            <a:spLocks noChangeShapeType="1"/>
          </p:cNvSpPr>
          <p:nvPr/>
        </p:nvSpPr>
        <p:spPr bwMode="auto">
          <a:xfrm flipV="1">
            <a:off x="2241550" y="5048250"/>
            <a:ext cx="122238" cy="6350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15" name="Line 83"/>
          <p:cNvSpPr>
            <a:spLocks noChangeShapeType="1"/>
          </p:cNvSpPr>
          <p:nvPr/>
        </p:nvSpPr>
        <p:spPr bwMode="auto">
          <a:xfrm flipH="1">
            <a:off x="2439988" y="5181600"/>
            <a:ext cx="69850" cy="112713"/>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16" name="Line 84"/>
          <p:cNvSpPr>
            <a:spLocks noChangeShapeType="1"/>
          </p:cNvSpPr>
          <p:nvPr/>
        </p:nvSpPr>
        <p:spPr bwMode="auto">
          <a:xfrm flipH="1">
            <a:off x="2533650" y="5181600"/>
            <a:ext cx="69850" cy="112713"/>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17" name="Freeform 85"/>
          <p:cNvSpPr>
            <a:spLocks/>
          </p:cNvSpPr>
          <p:nvPr/>
        </p:nvSpPr>
        <p:spPr bwMode="auto">
          <a:xfrm>
            <a:off x="3214688" y="2146300"/>
            <a:ext cx="3079750" cy="2654300"/>
          </a:xfrm>
          <a:custGeom>
            <a:avLst/>
            <a:gdLst>
              <a:gd name="T0" fmla="*/ 0 w 525"/>
              <a:gd name="T1" fmla="*/ 0 h 494"/>
              <a:gd name="T2" fmla="*/ 525 w 525"/>
              <a:gd name="T3" fmla="*/ 494 h 494"/>
            </a:gdLst>
            <a:ahLst/>
            <a:cxnLst>
              <a:cxn ang="0">
                <a:pos x="T0" y="T1"/>
              </a:cxn>
              <a:cxn ang="0">
                <a:pos x="T2" y="T3"/>
              </a:cxn>
            </a:cxnLst>
            <a:rect l="0" t="0" r="r" b="b"/>
            <a:pathLst>
              <a:path w="525" h="494">
                <a:moveTo>
                  <a:pt x="0" y="0"/>
                </a:moveTo>
                <a:cubicBezTo>
                  <a:pt x="29" y="133"/>
                  <a:pt x="196" y="409"/>
                  <a:pt x="525" y="494"/>
                </a:cubicBezTo>
              </a:path>
            </a:pathLst>
          </a:custGeom>
          <a:noFill/>
          <a:ln w="42863" cap="flat">
            <a:solidFill>
              <a:srgbClr val="3C5DA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1718" name="Oval 86"/>
          <p:cNvSpPr>
            <a:spLocks noChangeArrowheads="1"/>
          </p:cNvSpPr>
          <p:nvPr/>
        </p:nvSpPr>
        <p:spPr bwMode="auto">
          <a:xfrm>
            <a:off x="4411663" y="3860800"/>
            <a:ext cx="115887" cy="10636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1719" name="Rectangle 87"/>
          <p:cNvSpPr>
            <a:spLocks noChangeArrowheads="1"/>
          </p:cNvSpPr>
          <p:nvPr/>
        </p:nvSpPr>
        <p:spPr bwMode="auto">
          <a:xfrm>
            <a:off x="4630738" y="3762375"/>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E</a:t>
            </a:r>
            <a:endParaRPr lang="en-US" sz="1400" i="1" dirty="0">
              <a:latin typeface="Myriad Pro" pitchFamily="34" charset="0"/>
            </a:endParaRPr>
          </a:p>
        </p:txBody>
      </p:sp>
      <p:sp>
        <p:nvSpPr>
          <p:cNvPr id="581720" name="Line 88"/>
          <p:cNvSpPr>
            <a:spLocks noChangeShapeType="1"/>
          </p:cNvSpPr>
          <p:nvPr/>
        </p:nvSpPr>
        <p:spPr bwMode="auto">
          <a:xfrm flipH="1">
            <a:off x="1531938" y="3913188"/>
            <a:ext cx="255587"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21" name="Line 89"/>
          <p:cNvSpPr>
            <a:spLocks noChangeShapeType="1"/>
          </p:cNvSpPr>
          <p:nvPr/>
        </p:nvSpPr>
        <p:spPr bwMode="auto">
          <a:xfrm flipH="1">
            <a:off x="4791075" y="3913188"/>
            <a:ext cx="258763"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22" name="Line 90"/>
          <p:cNvSpPr>
            <a:spLocks noChangeShapeType="1"/>
          </p:cNvSpPr>
          <p:nvPr/>
        </p:nvSpPr>
        <p:spPr bwMode="auto">
          <a:xfrm>
            <a:off x="4468813" y="5492750"/>
            <a:ext cx="0" cy="238125"/>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23" name="Freeform 91"/>
          <p:cNvSpPr>
            <a:spLocks/>
          </p:cNvSpPr>
          <p:nvPr/>
        </p:nvSpPr>
        <p:spPr bwMode="auto">
          <a:xfrm>
            <a:off x="5049838" y="3736975"/>
            <a:ext cx="1079500" cy="331788"/>
          </a:xfrm>
          <a:custGeom>
            <a:avLst/>
            <a:gdLst>
              <a:gd name="T0" fmla="*/ 184 w 184"/>
              <a:gd name="T1" fmla="*/ 48 h 62"/>
              <a:gd name="T2" fmla="*/ 169 w 184"/>
              <a:gd name="T3" fmla="*/ 62 h 62"/>
              <a:gd name="T4" fmla="*/ 14 w 184"/>
              <a:gd name="T5" fmla="*/ 62 h 62"/>
              <a:gd name="T6" fmla="*/ 0 w 184"/>
              <a:gd name="T7" fmla="*/ 48 h 62"/>
              <a:gd name="T8" fmla="*/ 0 w 184"/>
              <a:gd name="T9" fmla="*/ 15 h 62"/>
              <a:gd name="T10" fmla="*/ 14 w 184"/>
              <a:gd name="T11" fmla="*/ 0 h 62"/>
              <a:gd name="T12" fmla="*/ 169 w 184"/>
              <a:gd name="T13" fmla="*/ 0 h 62"/>
              <a:gd name="T14" fmla="*/ 184 w 184"/>
              <a:gd name="T15" fmla="*/ 15 h 62"/>
              <a:gd name="T16" fmla="*/ 184 w 184"/>
              <a:gd name="T17"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2">
                <a:moveTo>
                  <a:pt x="184" y="48"/>
                </a:moveTo>
                <a:cubicBezTo>
                  <a:pt x="184" y="55"/>
                  <a:pt x="177" y="62"/>
                  <a:pt x="169" y="62"/>
                </a:cubicBezTo>
                <a:cubicBezTo>
                  <a:pt x="14" y="62"/>
                  <a:pt x="14" y="62"/>
                  <a:pt x="14" y="62"/>
                </a:cubicBezTo>
                <a:cubicBezTo>
                  <a:pt x="6" y="62"/>
                  <a:pt x="0" y="55"/>
                  <a:pt x="0" y="48"/>
                </a:cubicBezTo>
                <a:cubicBezTo>
                  <a:pt x="0" y="15"/>
                  <a:pt x="0" y="15"/>
                  <a:pt x="0" y="15"/>
                </a:cubicBezTo>
                <a:cubicBezTo>
                  <a:pt x="0" y="7"/>
                  <a:pt x="6" y="0"/>
                  <a:pt x="14" y="0"/>
                </a:cubicBezTo>
                <a:cubicBezTo>
                  <a:pt x="169" y="0"/>
                  <a:pt x="169" y="0"/>
                  <a:pt x="169" y="0"/>
                </a:cubicBezTo>
                <a:cubicBezTo>
                  <a:pt x="177" y="0"/>
                  <a:pt x="184" y="7"/>
                  <a:pt x="184" y="15"/>
                </a:cubicBezTo>
                <a:lnTo>
                  <a:pt x="184" y="48"/>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1728" name="Freeform 96"/>
          <p:cNvSpPr>
            <a:spLocks/>
          </p:cNvSpPr>
          <p:nvPr/>
        </p:nvSpPr>
        <p:spPr bwMode="auto">
          <a:xfrm>
            <a:off x="3946525" y="5730875"/>
            <a:ext cx="1074738" cy="515938"/>
          </a:xfrm>
          <a:custGeom>
            <a:avLst/>
            <a:gdLst>
              <a:gd name="T0" fmla="*/ 183 w 183"/>
              <a:gd name="T1" fmla="*/ 81 h 96"/>
              <a:gd name="T2" fmla="*/ 169 w 183"/>
              <a:gd name="T3" fmla="*/ 96 h 96"/>
              <a:gd name="T4" fmla="*/ 14 w 183"/>
              <a:gd name="T5" fmla="*/ 96 h 96"/>
              <a:gd name="T6" fmla="*/ 0 w 183"/>
              <a:gd name="T7" fmla="*/ 81 h 96"/>
              <a:gd name="T8" fmla="*/ 0 w 183"/>
              <a:gd name="T9" fmla="*/ 14 h 96"/>
              <a:gd name="T10" fmla="*/ 14 w 183"/>
              <a:gd name="T11" fmla="*/ 0 h 96"/>
              <a:gd name="T12" fmla="*/ 169 w 183"/>
              <a:gd name="T13" fmla="*/ 0 h 96"/>
              <a:gd name="T14" fmla="*/ 183 w 183"/>
              <a:gd name="T15" fmla="*/ 14 h 96"/>
              <a:gd name="T16" fmla="*/ 183 w 183"/>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96">
                <a:moveTo>
                  <a:pt x="183" y="81"/>
                </a:moveTo>
                <a:cubicBezTo>
                  <a:pt x="183" y="89"/>
                  <a:pt x="177" y="96"/>
                  <a:pt x="169" y="96"/>
                </a:cubicBezTo>
                <a:cubicBezTo>
                  <a:pt x="14" y="96"/>
                  <a:pt x="14" y="96"/>
                  <a:pt x="14" y="96"/>
                </a:cubicBezTo>
                <a:cubicBezTo>
                  <a:pt x="6" y="96"/>
                  <a:pt x="0" y="89"/>
                  <a:pt x="0" y="81"/>
                </a:cubicBezTo>
                <a:cubicBezTo>
                  <a:pt x="0" y="14"/>
                  <a:pt x="0" y="14"/>
                  <a:pt x="0" y="14"/>
                </a:cubicBezTo>
                <a:cubicBezTo>
                  <a:pt x="0" y="7"/>
                  <a:pt x="6" y="0"/>
                  <a:pt x="14" y="0"/>
                </a:cubicBezTo>
                <a:cubicBezTo>
                  <a:pt x="169" y="0"/>
                  <a:pt x="169" y="0"/>
                  <a:pt x="169" y="0"/>
                </a:cubicBezTo>
                <a:cubicBezTo>
                  <a:pt x="177" y="0"/>
                  <a:pt x="183" y="7"/>
                  <a:pt x="183" y="14"/>
                </a:cubicBezTo>
                <a:lnTo>
                  <a:pt x="183" y="81"/>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1729" name="Freeform 97"/>
          <p:cNvSpPr>
            <a:spLocks/>
          </p:cNvSpPr>
          <p:nvPr/>
        </p:nvSpPr>
        <p:spPr bwMode="auto">
          <a:xfrm>
            <a:off x="457200" y="3678238"/>
            <a:ext cx="1074738" cy="514350"/>
          </a:xfrm>
          <a:custGeom>
            <a:avLst/>
            <a:gdLst>
              <a:gd name="T0" fmla="*/ 183 w 183"/>
              <a:gd name="T1" fmla="*/ 82 h 96"/>
              <a:gd name="T2" fmla="*/ 169 w 183"/>
              <a:gd name="T3" fmla="*/ 96 h 96"/>
              <a:gd name="T4" fmla="*/ 14 w 183"/>
              <a:gd name="T5" fmla="*/ 96 h 96"/>
              <a:gd name="T6" fmla="*/ 0 w 183"/>
              <a:gd name="T7" fmla="*/ 82 h 96"/>
              <a:gd name="T8" fmla="*/ 0 w 183"/>
              <a:gd name="T9" fmla="*/ 15 h 96"/>
              <a:gd name="T10" fmla="*/ 14 w 183"/>
              <a:gd name="T11" fmla="*/ 0 h 96"/>
              <a:gd name="T12" fmla="*/ 169 w 183"/>
              <a:gd name="T13" fmla="*/ 0 h 96"/>
              <a:gd name="T14" fmla="*/ 183 w 183"/>
              <a:gd name="T15" fmla="*/ 15 h 96"/>
              <a:gd name="T16" fmla="*/ 183 w 183"/>
              <a:gd name="T17"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96">
                <a:moveTo>
                  <a:pt x="183" y="82"/>
                </a:moveTo>
                <a:cubicBezTo>
                  <a:pt x="183" y="89"/>
                  <a:pt x="177" y="96"/>
                  <a:pt x="169" y="96"/>
                </a:cubicBezTo>
                <a:cubicBezTo>
                  <a:pt x="14" y="96"/>
                  <a:pt x="14" y="96"/>
                  <a:pt x="14" y="96"/>
                </a:cubicBezTo>
                <a:cubicBezTo>
                  <a:pt x="6" y="96"/>
                  <a:pt x="0" y="89"/>
                  <a:pt x="0" y="82"/>
                </a:cubicBezTo>
                <a:cubicBezTo>
                  <a:pt x="0" y="15"/>
                  <a:pt x="0" y="15"/>
                  <a:pt x="0" y="15"/>
                </a:cubicBezTo>
                <a:cubicBezTo>
                  <a:pt x="0" y="7"/>
                  <a:pt x="6" y="0"/>
                  <a:pt x="14" y="0"/>
                </a:cubicBezTo>
                <a:cubicBezTo>
                  <a:pt x="169" y="0"/>
                  <a:pt x="169" y="0"/>
                  <a:pt x="169" y="0"/>
                </a:cubicBezTo>
                <a:cubicBezTo>
                  <a:pt x="177" y="0"/>
                  <a:pt x="183" y="7"/>
                  <a:pt x="183" y="15"/>
                </a:cubicBezTo>
                <a:lnTo>
                  <a:pt x="183" y="82"/>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1739" name="TextBox 56"/>
          <p:cNvSpPr txBox="1">
            <a:spLocks noChangeArrowheads="1"/>
          </p:cNvSpPr>
          <p:nvPr/>
        </p:nvSpPr>
        <p:spPr bwMode="auto">
          <a:xfrm>
            <a:off x="5029200" y="3733800"/>
            <a:ext cx="116681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a:latin typeface="Myriad Pro" pitchFamily="34" charset="0"/>
                <a:ea typeface="MS PGothic" pitchFamily="34" charset="-128"/>
              </a:rPr>
              <a:t>Equilibrium</a:t>
            </a:r>
          </a:p>
        </p:txBody>
      </p:sp>
      <p:sp>
        <p:nvSpPr>
          <p:cNvPr id="581740" name="TextBox 56"/>
          <p:cNvSpPr txBox="1">
            <a:spLocks noChangeArrowheads="1"/>
          </p:cNvSpPr>
          <p:nvPr/>
        </p:nvSpPr>
        <p:spPr bwMode="auto">
          <a:xfrm>
            <a:off x="433387" y="3657600"/>
            <a:ext cx="116681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latin typeface="Myriad Pro" pitchFamily="34" charset="0"/>
                <a:ea typeface="MS PGothic" pitchFamily="34" charset="-128"/>
              </a:rPr>
              <a:t>Equilibrium price</a:t>
            </a:r>
          </a:p>
        </p:txBody>
      </p:sp>
      <p:sp>
        <p:nvSpPr>
          <p:cNvPr id="581741" name="TextBox 56"/>
          <p:cNvSpPr txBox="1">
            <a:spLocks noChangeArrowheads="1"/>
          </p:cNvSpPr>
          <p:nvPr/>
        </p:nvSpPr>
        <p:spPr bwMode="auto">
          <a:xfrm>
            <a:off x="3936999" y="5706530"/>
            <a:ext cx="11652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latin typeface="Myriad Pro" pitchFamily="34" charset="0"/>
                <a:ea typeface="MS PGothic" pitchFamily="34" charset="-128"/>
              </a:rPr>
              <a:t>Equilibrium quantity</a:t>
            </a:r>
          </a:p>
        </p:txBody>
      </p:sp>
      <p:sp>
        <p:nvSpPr>
          <p:cNvPr id="581748" name="Rectangle 116"/>
          <p:cNvSpPr>
            <a:spLocks noGrp="1" noRot="1" noChangeArrowheads="1"/>
          </p:cNvSpPr>
          <p:nvPr>
            <p:ph type="title"/>
          </p:nvPr>
        </p:nvSpPr>
        <p:spPr>
          <a:solidFill>
            <a:schemeClr val="accent1">
              <a:lumMod val="20000"/>
              <a:lumOff val="80000"/>
            </a:schemeClr>
          </a:solidFill>
        </p:spPr>
        <p:txBody>
          <a:bodyPr>
            <a:noAutofit/>
          </a:bodyPr>
          <a:lstStyle/>
          <a:p>
            <a:r>
              <a:rPr lang="en-US" sz="3200" dirty="0">
                <a:solidFill>
                  <a:schemeClr val="accent6">
                    <a:lumMod val="75000"/>
                  </a:schemeClr>
                </a:solidFill>
              </a:rPr>
              <a:t>Finding the Equilibrium Price and Quantity</a:t>
            </a:r>
          </a:p>
        </p:txBody>
      </p:sp>
    </p:spTree>
    <p:extLst>
      <p:ext uri="{BB962C8B-B14F-4D97-AF65-F5344CB8AC3E}">
        <p14:creationId xmlns:p14="http://schemas.microsoft.com/office/powerpoint/2010/main" xmlns="" val="16399475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1655"/>
                                        </p:tgtEl>
                                        <p:attrNameLst>
                                          <p:attrName>style.visibility</p:attrName>
                                        </p:attrNameLst>
                                      </p:cBhvr>
                                      <p:to>
                                        <p:strVal val="visible"/>
                                      </p:to>
                                    </p:set>
                                    <p:animEffect transition="in" filter="fade">
                                      <p:cBhvr>
                                        <p:cTn id="7" dur="500"/>
                                        <p:tgtEl>
                                          <p:spTgt spid="58165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817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1739"/>
                                        </p:tgtEl>
                                        <p:attrNameLst>
                                          <p:attrName>style.visibility</p:attrName>
                                        </p:attrNameLst>
                                      </p:cBhvr>
                                      <p:to>
                                        <p:strVal val="visible"/>
                                      </p:to>
                                    </p:set>
                                    <p:animEffect transition="in" filter="fade">
                                      <p:cBhvr>
                                        <p:cTn id="14" dur="500"/>
                                        <p:tgtEl>
                                          <p:spTgt spid="581739"/>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817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17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17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17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1740"/>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581723"/>
                                        </p:tgtEl>
                                        <p:attrNameLst>
                                          <p:attrName>style.visibility</p:attrName>
                                        </p:attrNameLst>
                                      </p:cBhvr>
                                      <p:to>
                                        <p:strVal val="visible"/>
                                      </p:to>
                                    </p:set>
                                    <p:animEffect transition="in" filter="fade">
                                      <p:cBhvr>
                                        <p:cTn id="27" dur="500"/>
                                        <p:tgtEl>
                                          <p:spTgt spid="581723"/>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58172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81729"/>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581745"/>
                                        </p:tgtEl>
                                        <p:attrNameLst>
                                          <p:attrName>style.visibility</p:attrName>
                                        </p:attrNameLst>
                                      </p:cBhvr>
                                      <p:to>
                                        <p:strVal val="visible"/>
                                      </p:to>
                                    </p:set>
                                    <p:animEffect transition="in" filter="fade">
                                      <p:cBhvr>
                                        <p:cTn id="34" dur="500"/>
                                        <p:tgtEl>
                                          <p:spTgt spid="581745"/>
                                        </p:tgtEl>
                                      </p:cBhvr>
                                    </p:animEffect>
                                  </p:childTnLst>
                                </p:cTn>
                              </p:par>
                              <p:par>
                                <p:cTn id="35" presetID="10" presetClass="entr" presetSubtype="0" fill="hold" nodeType="withEffect">
                                  <p:stCondLst>
                                    <p:cond delay="0"/>
                                  </p:stCondLst>
                                  <p:childTnLst>
                                    <p:set>
                                      <p:cBhvr>
                                        <p:cTn id="36" dur="1" fill="hold">
                                          <p:stCondLst>
                                            <p:cond delay="0"/>
                                          </p:stCondLst>
                                        </p:cTn>
                                        <p:tgtEl>
                                          <p:spTgt spid="581746"/>
                                        </p:tgtEl>
                                        <p:attrNameLst>
                                          <p:attrName>style.visibility</p:attrName>
                                        </p:attrNameLst>
                                      </p:cBhvr>
                                      <p:to>
                                        <p:strVal val="visible"/>
                                      </p:to>
                                    </p:set>
                                    <p:animEffect transition="in" filter="fade">
                                      <p:cBhvr>
                                        <p:cTn id="37" dur="500"/>
                                        <p:tgtEl>
                                          <p:spTgt spid="5817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81718"/>
                                        </p:tgtEl>
                                        <p:attrNameLst>
                                          <p:attrName>style.visibility</p:attrName>
                                        </p:attrNameLst>
                                      </p:cBhvr>
                                      <p:to>
                                        <p:strVal val="visible"/>
                                      </p:to>
                                    </p:set>
                                    <p:animEffect transition="in" filter="fade">
                                      <p:cBhvr>
                                        <p:cTn id="40" dur="500"/>
                                        <p:tgtEl>
                                          <p:spTgt spid="581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55" grpId="0"/>
      <p:bldP spid="581718" grpId="0" animBg="1"/>
      <p:bldP spid="581719" grpId="0"/>
      <p:bldP spid="581720" grpId="0" animBg="1"/>
      <p:bldP spid="581721" grpId="0" animBg="1"/>
      <p:bldP spid="581722" grpId="0" animBg="1"/>
      <p:bldP spid="581723" grpId="0" animBg="1"/>
      <p:bldP spid="581728" grpId="0" animBg="1"/>
      <p:bldP spid="581729" grpId="0" animBg="1"/>
      <p:bldP spid="581739" grpId="0"/>
      <p:bldP spid="581740" grpId="0"/>
      <p:bldP spid="58174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a:solidFill>
                  <a:schemeClr val="accent6">
                    <a:lumMod val="75000"/>
                  </a:schemeClr>
                </a:solidFill>
                <a:latin typeface="Candara" pitchFamily="34" charset="0"/>
              </a:rPr>
              <a:t>Changes in </a:t>
            </a:r>
            <a:r>
              <a:rPr lang="en-US" sz="4000" dirty="0" smtClean="0">
                <a:solidFill>
                  <a:schemeClr val="accent6">
                    <a:lumMod val="75000"/>
                  </a:schemeClr>
                </a:solidFill>
                <a:latin typeface="Candara" pitchFamily="34" charset="0"/>
              </a:rPr>
              <a:t>Technology</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a:xfrm>
            <a:off x="-30162" y="762000"/>
            <a:ext cx="4525962" cy="2362200"/>
          </a:xfrm>
          <a:solidFill>
            <a:schemeClr val="bg1">
              <a:alpha val="82000"/>
            </a:schemeClr>
          </a:solidFill>
        </p:spPr>
        <p:txBody>
          <a:bodyPr rtlCol="0">
            <a:normAutofit/>
          </a:bodyPr>
          <a:lstStyle/>
          <a:p>
            <a:pPr fontAlgn="auto">
              <a:lnSpc>
                <a:spcPct val="90000"/>
              </a:lnSpc>
              <a:spcAft>
                <a:spcPts val="0"/>
              </a:spcAft>
              <a:defRPr/>
            </a:pPr>
            <a:r>
              <a:rPr lang="en-US" sz="3000" dirty="0" smtClean="0">
                <a:ea typeface="ＭＳ Ｐゴシック" pitchFamily="34" charset="-128"/>
                <a:cs typeface="Arial" charset="0"/>
              </a:rPr>
              <a:t>A technological innovation </a:t>
            </a:r>
            <a:r>
              <a:rPr lang="en-US" sz="3000" i="1" dirty="0" smtClean="0">
                <a:solidFill>
                  <a:schemeClr val="accent1">
                    <a:lumMod val="75000"/>
                  </a:schemeClr>
                </a:solidFill>
                <a:ea typeface="ＭＳ Ｐゴシック" pitchFamily="34" charset="-128"/>
                <a:cs typeface="Arial" charset="0"/>
              </a:rPr>
              <a:t>lowers costs</a:t>
            </a:r>
            <a:r>
              <a:rPr lang="en-US" sz="3000" dirty="0" smtClean="0">
                <a:solidFill>
                  <a:schemeClr val="accent1">
                    <a:lumMod val="75000"/>
                  </a:schemeClr>
                </a:solidFill>
                <a:ea typeface="ＭＳ Ｐゴシック" pitchFamily="34" charset="-128"/>
                <a:cs typeface="Arial" charset="0"/>
              </a:rPr>
              <a:t> </a:t>
            </a:r>
            <a:r>
              <a:rPr lang="en-US" sz="3000" dirty="0" smtClean="0">
                <a:ea typeface="ＭＳ Ｐゴシック" pitchFamily="34" charset="-128"/>
                <a:cs typeface="Arial" charset="0"/>
              </a:rPr>
              <a:t>and </a:t>
            </a:r>
            <a:r>
              <a:rPr lang="en-US" sz="3000" i="1" dirty="0" smtClean="0">
                <a:solidFill>
                  <a:schemeClr val="accent1">
                    <a:lumMod val="75000"/>
                  </a:schemeClr>
                </a:solidFill>
                <a:ea typeface="ＭＳ Ｐゴシック" pitchFamily="34" charset="-128"/>
                <a:cs typeface="Arial" charset="0"/>
              </a:rPr>
              <a:t>increases supply</a:t>
            </a:r>
            <a:r>
              <a:rPr lang="en-US" sz="3000" dirty="0" smtClean="0">
                <a:solidFill>
                  <a:schemeClr val="accent1">
                    <a:lumMod val="75000"/>
                  </a:schemeClr>
                </a:solidFill>
                <a:ea typeface="ＭＳ Ｐゴシック" pitchFamily="34" charset="-128"/>
                <a:cs typeface="Arial" charset="0"/>
              </a:rPr>
              <a:t>.</a:t>
            </a:r>
          </a:p>
          <a:p>
            <a:pPr marL="514350" indent="-514350" fontAlgn="auto">
              <a:lnSpc>
                <a:spcPct val="90000"/>
              </a:lnSpc>
              <a:spcAft>
                <a:spcPts val="0"/>
              </a:spcAft>
              <a:defRPr/>
            </a:pPr>
            <a:endParaRPr lang="en-US" sz="3000" dirty="0" smtClean="0">
              <a:ea typeface="ＭＳ Ｐゴシック" pitchFamily="34" charset="-128"/>
              <a:cs typeface="Arial" charset="0"/>
            </a:endParaRP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591" name="TextBox 7">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p14="http://schemas.microsoft.com/office/powerpoint/2010/main" xmlns="" val="91293767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a:solidFill>
                  <a:schemeClr val="accent6">
                    <a:lumMod val="75000"/>
                  </a:schemeClr>
                </a:solidFill>
                <a:latin typeface="Candara" pitchFamily="34" charset="0"/>
              </a:rPr>
              <a:t>Changes in </a:t>
            </a:r>
            <a:r>
              <a:rPr lang="en-US" sz="4000" dirty="0" smtClean="0">
                <a:solidFill>
                  <a:schemeClr val="accent6">
                    <a:lumMod val="75000"/>
                  </a:schemeClr>
                </a:solidFill>
                <a:latin typeface="Candara" pitchFamily="34" charset="0"/>
              </a:rPr>
              <a:t>Expectations</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p:txBody>
          <a:bodyPr/>
          <a:lstStyle/>
          <a:p>
            <a:r>
              <a:rPr lang="en-US" dirty="0" smtClean="0">
                <a:ea typeface="ＭＳ Ｐゴシック" pitchFamily="34" charset="-128"/>
                <a:cs typeface="Arial" charset="0"/>
              </a:rPr>
              <a:t>The </a:t>
            </a:r>
            <a:r>
              <a:rPr lang="en-US" dirty="0" smtClean="0">
                <a:solidFill>
                  <a:schemeClr val="accent1">
                    <a:lumMod val="75000"/>
                  </a:schemeClr>
                </a:solidFill>
                <a:ea typeface="ＭＳ Ｐゴシック" pitchFamily="34" charset="-128"/>
                <a:cs typeface="Arial" charset="0"/>
              </a:rPr>
              <a:t>expectation of a higher price for a good in the future </a:t>
            </a:r>
            <a:r>
              <a:rPr lang="en-US" i="1" dirty="0" smtClean="0">
                <a:ea typeface="ＭＳ Ｐゴシック" pitchFamily="34" charset="-128"/>
                <a:cs typeface="Arial" charset="0"/>
              </a:rPr>
              <a:t>decreases current supply of the good </a:t>
            </a:r>
            <a:r>
              <a:rPr lang="en-US" dirty="0" smtClean="0">
                <a:ea typeface="ＭＳ Ｐゴシック" pitchFamily="34" charset="-128"/>
                <a:cs typeface="Arial" charset="0"/>
              </a:rPr>
              <a:t>– if they can store the good (and vice versa).</a:t>
            </a:r>
          </a:p>
          <a:p>
            <a:pPr lvl="1"/>
            <a:r>
              <a:rPr lang="en-US" sz="3000" dirty="0" smtClean="0">
                <a:ea typeface="ＭＳ Ｐゴシック" pitchFamily="34" charset="-128"/>
                <a:cs typeface="Arial" charset="0"/>
              </a:rPr>
              <a:t>Sellers will adjust their current offerings in anticipation of the </a:t>
            </a:r>
            <a:r>
              <a:rPr lang="en-US" sz="3000" i="1" dirty="0" smtClean="0">
                <a:solidFill>
                  <a:schemeClr val="accent1">
                    <a:lumMod val="75000"/>
                  </a:schemeClr>
                </a:solidFill>
                <a:ea typeface="ＭＳ Ｐゴシック" pitchFamily="34" charset="-128"/>
                <a:cs typeface="Arial" charset="0"/>
              </a:rPr>
              <a:t>direction of future prices</a:t>
            </a:r>
            <a:r>
              <a:rPr lang="en-US" sz="3000" dirty="0" smtClean="0">
                <a:solidFill>
                  <a:schemeClr val="accent1">
                    <a:lumMod val="75000"/>
                  </a:schemeClr>
                </a:solidFill>
                <a:ea typeface="ＭＳ Ｐゴシック" pitchFamily="34" charset="-128"/>
                <a:cs typeface="Arial" charset="0"/>
              </a:rPr>
              <a:t> </a:t>
            </a:r>
            <a:r>
              <a:rPr lang="en-US" sz="3000" dirty="0" smtClean="0">
                <a:ea typeface="ＭＳ Ｐゴシック" pitchFamily="34" charset="-128"/>
                <a:cs typeface="Arial" charset="0"/>
              </a:rPr>
              <a:t>in order to obtain the highest possible price.</a:t>
            </a:r>
          </a:p>
          <a:p>
            <a:pPr lvl="1"/>
            <a:endParaRPr lang="en-US" sz="3000" dirty="0" smtClean="0">
              <a:ea typeface="ＭＳ Ｐゴシック" pitchFamily="34" charset="-128"/>
              <a:cs typeface="Arial" charset="0"/>
            </a:endParaRPr>
          </a:p>
          <a:p>
            <a:pPr lvl="1"/>
            <a:r>
              <a:rPr lang="en-US" sz="3000" dirty="0" smtClean="0">
                <a:ea typeface="ＭＳ Ｐゴシック" pitchFamily="34" charset="-128"/>
                <a:cs typeface="Arial" charset="0"/>
              </a:rPr>
              <a:t>             What is the future direction of Games?</a:t>
            </a:r>
          </a:p>
        </p:txBody>
      </p:sp>
      <p:sp>
        <p:nvSpPr>
          <p:cNvPr id="6" name="Oval 5"/>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638" name="TextBox 6">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pic>
        <p:nvPicPr>
          <p:cNvPr id="69639"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175" y="3810000"/>
            <a:ext cx="1309688" cy="342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030313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fade">
                                      <p:cBhvr>
                                        <p:cTn id="7" dur="1000"/>
                                        <p:tgtEl>
                                          <p:spTgt spid="3174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747">
                                            <p:txEl>
                                              <p:pRg st="3" end="3"/>
                                            </p:txEl>
                                          </p:spTgt>
                                        </p:tgtEl>
                                        <p:attrNameLst>
                                          <p:attrName>style.visibility</p:attrName>
                                        </p:attrNameLst>
                                      </p:cBhvr>
                                      <p:to>
                                        <p:strVal val="visible"/>
                                      </p:to>
                                    </p:set>
                                    <p:animEffect transition="in" filter="fade">
                                      <p:cBhvr>
                                        <p:cTn id="10" dur="1000"/>
                                        <p:tgtEl>
                                          <p:spTgt spid="317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a:solidFill>
                  <a:schemeClr val="accent6">
                    <a:lumMod val="75000"/>
                  </a:schemeClr>
                </a:solidFill>
                <a:latin typeface="Candara" pitchFamily="34" charset="0"/>
              </a:rPr>
              <a:t>Changes in </a:t>
            </a:r>
            <a:r>
              <a:rPr lang="en-US" sz="4000" dirty="0" smtClean="0">
                <a:solidFill>
                  <a:schemeClr val="accent6">
                    <a:lumMod val="75000"/>
                  </a:schemeClr>
                </a:solidFill>
                <a:latin typeface="Candara" pitchFamily="34" charset="0"/>
              </a:rPr>
              <a:t>Number </a:t>
            </a:r>
            <a:r>
              <a:rPr lang="en-US" sz="4000" dirty="0">
                <a:solidFill>
                  <a:schemeClr val="accent6">
                    <a:lumMod val="75000"/>
                  </a:schemeClr>
                </a:solidFill>
                <a:latin typeface="Candara" pitchFamily="34" charset="0"/>
              </a:rPr>
              <a:t>of Producers</a:t>
            </a:r>
          </a:p>
        </p:txBody>
      </p:sp>
      <p:sp>
        <p:nvSpPr>
          <p:cNvPr id="31747" name="Rectangle 3"/>
          <p:cNvSpPr>
            <a:spLocks noGrp="1" noChangeArrowheads="1"/>
          </p:cNvSpPr>
          <p:nvPr>
            <p:ph idx="1"/>
          </p:nvPr>
        </p:nvSpPr>
        <p:spPr>
          <a:xfrm>
            <a:off x="76200" y="914400"/>
            <a:ext cx="9067800" cy="4648200"/>
          </a:xfrm>
        </p:spPr>
        <p:txBody>
          <a:bodyPr rtlCol="0">
            <a:normAutofit/>
          </a:bodyPr>
          <a:lstStyle/>
          <a:p>
            <a:pPr fontAlgn="auto">
              <a:spcAft>
                <a:spcPts val="0"/>
              </a:spcAft>
              <a:defRPr/>
            </a:pPr>
            <a:r>
              <a:rPr lang="en-US" dirty="0" smtClean="0">
                <a:ea typeface="ＭＳ Ｐゴシック"/>
                <a:cs typeface="Arial" pitchFamily="34" charset="0"/>
              </a:rPr>
              <a:t>As producers enter and exit the market, </a:t>
            </a:r>
            <a:r>
              <a:rPr lang="en-US" dirty="0">
                <a:ea typeface="ＭＳ Ｐゴシック"/>
                <a:cs typeface="Arial" pitchFamily="34" charset="0"/>
              </a:rPr>
              <a:t>the overall supply changes</a:t>
            </a:r>
            <a:r>
              <a:rPr lang="en-US" dirty="0" smtClean="0">
                <a:ea typeface="ＭＳ Ｐゴシック"/>
                <a:cs typeface="Arial" pitchFamily="34" charset="0"/>
              </a:rPr>
              <a:t>.</a:t>
            </a:r>
          </a:p>
          <a:p>
            <a:pPr lvl="1" fontAlgn="auto">
              <a:spcAft>
                <a:spcPts val="0"/>
              </a:spcAft>
              <a:defRPr/>
            </a:pPr>
            <a:r>
              <a:rPr lang="en-US" sz="2400" i="1" dirty="0" smtClean="0">
                <a:solidFill>
                  <a:schemeClr val="accent1">
                    <a:lumMod val="75000"/>
                  </a:schemeClr>
                </a:solidFill>
                <a:ea typeface="ＭＳ Ｐゴシック"/>
                <a:cs typeface="Arial" pitchFamily="34" charset="0"/>
              </a:rPr>
              <a:t>Entry</a:t>
            </a:r>
            <a:r>
              <a:rPr lang="en-US" sz="2400" i="1" dirty="0" smtClean="0">
                <a:solidFill>
                  <a:schemeClr val="accent6">
                    <a:lumMod val="75000"/>
                  </a:schemeClr>
                </a:solidFill>
                <a:ea typeface="ＭＳ Ｐゴシック"/>
                <a:cs typeface="Arial" pitchFamily="34" charset="0"/>
              </a:rPr>
              <a:t> </a:t>
            </a:r>
            <a:r>
              <a:rPr lang="en-US" sz="2400" dirty="0" smtClean="0">
                <a:ea typeface="ＭＳ Ｐゴシック"/>
                <a:cs typeface="Arial" pitchFamily="34" charset="0"/>
              </a:rPr>
              <a:t>implies more sellers in the market, </a:t>
            </a:r>
            <a:r>
              <a:rPr lang="en-US" sz="2400" dirty="0">
                <a:solidFill>
                  <a:schemeClr val="accent1">
                    <a:lumMod val="75000"/>
                  </a:schemeClr>
                </a:solidFill>
                <a:ea typeface="ＭＳ Ｐゴシック"/>
                <a:cs typeface="Arial" pitchFamily="34" charset="0"/>
              </a:rPr>
              <a:t>increasing supply.</a:t>
            </a:r>
          </a:p>
          <a:p>
            <a:pPr lvl="1">
              <a:defRPr/>
            </a:pPr>
            <a:r>
              <a:rPr lang="en-US" sz="2400" i="1" dirty="0" smtClean="0">
                <a:solidFill>
                  <a:schemeClr val="accent1">
                    <a:lumMod val="75000"/>
                  </a:schemeClr>
                </a:solidFill>
                <a:ea typeface="ＭＳ Ｐゴシック"/>
                <a:cs typeface="Arial" pitchFamily="34" charset="0"/>
              </a:rPr>
              <a:t>Exit</a:t>
            </a:r>
            <a:r>
              <a:rPr lang="en-US" sz="2400" i="1" dirty="0" smtClean="0">
                <a:solidFill>
                  <a:srgbClr val="00B050"/>
                </a:solidFill>
                <a:ea typeface="ＭＳ Ｐゴシック"/>
                <a:cs typeface="Arial" pitchFamily="34" charset="0"/>
              </a:rPr>
              <a:t> </a:t>
            </a:r>
            <a:r>
              <a:rPr lang="en-US" sz="2400" dirty="0" smtClean="0">
                <a:ea typeface="ＭＳ Ｐゴシック"/>
                <a:cs typeface="Arial" pitchFamily="34" charset="0"/>
              </a:rPr>
              <a:t>implies fewer sellers in the market, </a:t>
            </a:r>
            <a:r>
              <a:rPr lang="en-US" sz="2400" dirty="0">
                <a:solidFill>
                  <a:schemeClr val="accent1">
                    <a:lumMod val="75000"/>
                  </a:schemeClr>
                </a:solidFill>
                <a:ea typeface="ＭＳ Ｐゴシック"/>
                <a:cs typeface="Arial" pitchFamily="34" charset="0"/>
              </a:rPr>
              <a:t>decreasing supply</a:t>
            </a:r>
            <a:r>
              <a:rPr lang="en-US" sz="2400" dirty="0" smtClean="0">
                <a:solidFill>
                  <a:schemeClr val="accent1">
                    <a:lumMod val="75000"/>
                  </a:schemeClr>
                </a:solidFill>
                <a:ea typeface="ＭＳ Ｐゴシック"/>
                <a:cs typeface="Arial" pitchFamily="34" charset="0"/>
              </a:rPr>
              <a:t>.</a:t>
            </a:r>
            <a:endParaRPr lang="en-US" sz="2400" dirty="0">
              <a:solidFill>
                <a:schemeClr val="accent1">
                  <a:lumMod val="75000"/>
                </a:schemeClr>
              </a:solidFill>
              <a:ea typeface="ＭＳ Ｐゴシック"/>
              <a:cs typeface="Arial" pitchFamily="34" charset="0"/>
            </a:endParaRP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687" name="TextBox 7">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
        <p:nvSpPr>
          <p:cNvPr id="8" name="Content Placeholder 9"/>
          <p:cNvSpPr txBox="1">
            <a:spLocks/>
          </p:cNvSpPr>
          <p:nvPr/>
        </p:nvSpPr>
        <p:spPr>
          <a:xfrm>
            <a:off x="4648200" y="4076700"/>
            <a:ext cx="3886200" cy="1562100"/>
          </a:xfrm>
          <a:prstGeom prst="rect">
            <a:avLst/>
          </a:prstGeom>
          <a:noFill/>
          <a:effectLst/>
        </p:spPr>
        <p:txBody>
          <a:bodyPr vert="horz" lIns="91440" tIns="45720" rIns="91440" bIns="45720" rtlCol="0">
            <a:normAutofit/>
          </a:bodyPr>
          <a:lst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i="1" dirty="0" smtClean="0">
                <a:solidFill>
                  <a:schemeClr val="tx1">
                    <a:lumMod val="75000"/>
                    <a:lumOff val="25000"/>
                  </a:schemeClr>
                </a:solidFill>
                <a:cs typeface="Arial" pitchFamily="34" charset="0"/>
              </a:rPr>
              <a:t>As more firms enter the solar installation market, the number of solar installations available for sale increases.</a:t>
            </a:r>
          </a:p>
          <a:p>
            <a:pPr>
              <a:defRPr/>
            </a:pPr>
            <a:endParaRPr lang="en-US" sz="2400" i="1" dirty="0" smtClean="0">
              <a:solidFill>
                <a:schemeClr val="tx1">
                  <a:lumMod val="75000"/>
                  <a:lumOff val="25000"/>
                </a:schemeClr>
              </a:solidFill>
              <a:cs typeface="Arial"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3352800"/>
            <a:ext cx="4457700" cy="3505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746638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fade">
                                      <p:cBhvr>
                                        <p:cTn id="7" dur="1000"/>
                                        <p:tgtEl>
                                          <p:spTgt spid="3174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fade">
                                      <p:cBhvr>
                                        <p:cTn id="10" dur="1000"/>
                                        <p:tgtEl>
                                          <p:spTgt spid="31747">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autoUpdateAnimBg="0"/>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1745" name="Straight Connector 86"/>
          <p:cNvCxnSpPr>
            <a:cxnSpLocks noChangeShapeType="1"/>
          </p:cNvCxnSpPr>
          <p:nvPr/>
        </p:nvCxnSpPr>
        <p:spPr bwMode="auto">
          <a:xfrm>
            <a:off x="2540000" y="3908425"/>
            <a:ext cx="1914525" cy="3175"/>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81746" name="Straight Connector 86"/>
          <p:cNvCxnSpPr>
            <a:cxnSpLocks noChangeShapeType="1"/>
          </p:cNvCxnSpPr>
          <p:nvPr/>
        </p:nvCxnSpPr>
        <p:spPr bwMode="auto">
          <a:xfrm>
            <a:off x="4465638" y="3959225"/>
            <a:ext cx="0" cy="1068388"/>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sp>
        <p:nvSpPr>
          <p:cNvPr id="548930" name="TextBox 29"/>
          <p:cNvSpPr txBox="1">
            <a:spLocks noChangeArrowheads="1"/>
          </p:cNvSpPr>
          <p:nvPr/>
        </p:nvSpPr>
        <p:spPr bwMode="auto">
          <a:xfrm>
            <a:off x="762001" y="1096963"/>
            <a:ext cx="136048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a:t>
            </a:r>
            <a:r>
              <a:rPr lang="en-US" sz="1400" dirty="0" smtClean="0">
                <a:latin typeface="Myriad Pro" pitchFamily="34" charset="0"/>
                <a:ea typeface="MS PGothic" pitchFamily="34" charset="-128"/>
              </a:rPr>
              <a:t>cotton </a:t>
            </a:r>
            <a:r>
              <a:rPr lang="en-US" sz="1400" dirty="0">
                <a:latin typeface="Myriad Pro" pitchFamily="34" charset="0"/>
                <a:ea typeface="MS PGothic" pitchFamily="34" charset="-128"/>
              </a:rPr>
              <a:t>(per pound)</a:t>
            </a:r>
          </a:p>
        </p:txBody>
      </p:sp>
      <p:sp>
        <p:nvSpPr>
          <p:cNvPr id="548931" name="TextBox 30"/>
          <p:cNvSpPr txBox="1">
            <a:spLocks noChangeArrowheads="1"/>
          </p:cNvSpPr>
          <p:nvPr/>
        </p:nvSpPr>
        <p:spPr bwMode="auto">
          <a:xfrm>
            <a:off x="5454650" y="5715000"/>
            <a:ext cx="216535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 (billions </a:t>
            </a:r>
            <a:r>
              <a:rPr lang="en-US" sz="1400" dirty="0">
                <a:latin typeface="Myriad Pro" pitchFamily="34" charset="0"/>
                <a:ea typeface="MS PGothic" pitchFamily="34" charset="-128"/>
              </a:rPr>
              <a:t>of pounds)</a:t>
            </a:r>
          </a:p>
        </p:txBody>
      </p:sp>
      <p:sp>
        <p:nvSpPr>
          <p:cNvPr id="581661" name="Line 29"/>
          <p:cNvSpPr>
            <a:spLocks noChangeShapeType="1"/>
          </p:cNvSpPr>
          <p:nvPr/>
        </p:nvSpPr>
        <p:spPr bwMode="auto">
          <a:xfrm flipV="1">
            <a:off x="2298700" y="1066800"/>
            <a:ext cx="0" cy="3927475"/>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62" name="Freeform 30"/>
          <p:cNvSpPr>
            <a:spLocks/>
          </p:cNvSpPr>
          <p:nvPr/>
        </p:nvSpPr>
        <p:spPr bwMode="auto">
          <a:xfrm>
            <a:off x="2298700" y="5080000"/>
            <a:ext cx="176213" cy="160338"/>
          </a:xfrm>
          <a:custGeom>
            <a:avLst/>
            <a:gdLst>
              <a:gd name="T0" fmla="*/ 102 w 102"/>
              <a:gd name="T1" fmla="*/ 101 h 101"/>
              <a:gd name="T2" fmla="*/ 0 w 102"/>
              <a:gd name="T3" fmla="*/ 101 h 101"/>
              <a:gd name="T4" fmla="*/ 0 w 102"/>
              <a:gd name="T5" fmla="*/ 0 h 101"/>
            </a:gdLst>
            <a:ahLst/>
            <a:cxnLst>
              <a:cxn ang="0">
                <a:pos x="T0" y="T1"/>
              </a:cxn>
              <a:cxn ang="0">
                <a:pos x="T2" y="T3"/>
              </a:cxn>
              <a:cxn ang="0">
                <a:pos x="T4" y="T5"/>
              </a:cxn>
            </a:cxnLst>
            <a:rect l="0" t="0" r="r" b="b"/>
            <a:pathLst>
              <a:path w="102" h="101">
                <a:moveTo>
                  <a:pt x="102" y="101"/>
                </a:moveTo>
                <a:lnTo>
                  <a:pt x="0" y="101"/>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1663" name="Line 31"/>
          <p:cNvSpPr>
            <a:spLocks noChangeShapeType="1"/>
          </p:cNvSpPr>
          <p:nvPr/>
        </p:nvSpPr>
        <p:spPr bwMode="auto">
          <a:xfrm flipH="1">
            <a:off x="2568575" y="5240338"/>
            <a:ext cx="4940300"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64" name="Rectangle 32"/>
          <p:cNvSpPr>
            <a:spLocks noChangeArrowheads="1"/>
          </p:cNvSpPr>
          <p:nvPr/>
        </p:nvSpPr>
        <p:spPr bwMode="auto">
          <a:xfrm>
            <a:off x="3116263" y="527685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7</a:t>
            </a:r>
            <a:endParaRPr lang="en-US" sz="1400">
              <a:latin typeface="Myriad Pro" pitchFamily="34" charset="0"/>
            </a:endParaRPr>
          </a:p>
        </p:txBody>
      </p:sp>
      <p:sp>
        <p:nvSpPr>
          <p:cNvPr id="581665" name="Rectangle 33"/>
          <p:cNvSpPr>
            <a:spLocks noChangeArrowheads="1"/>
          </p:cNvSpPr>
          <p:nvPr/>
        </p:nvSpPr>
        <p:spPr bwMode="auto">
          <a:xfrm>
            <a:off x="2098675" y="527685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a:t>
            </a:r>
            <a:endParaRPr lang="en-US" sz="1400">
              <a:latin typeface="Myriad Pro" pitchFamily="34" charset="0"/>
            </a:endParaRPr>
          </a:p>
        </p:txBody>
      </p:sp>
      <p:sp>
        <p:nvSpPr>
          <p:cNvPr id="581666" name="Rectangle 34"/>
          <p:cNvSpPr>
            <a:spLocks noChangeArrowheads="1"/>
          </p:cNvSpPr>
          <p:nvPr/>
        </p:nvSpPr>
        <p:spPr bwMode="auto">
          <a:xfrm>
            <a:off x="4362450"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a:t>
            </a:r>
            <a:endParaRPr lang="en-US" sz="1400">
              <a:latin typeface="Myriad Pro" pitchFamily="34" charset="0"/>
            </a:endParaRPr>
          </a:p>
        </p:txBody>
      </p:sp>
      <p:sp>
        <p:nvSpPr>
          <p:cNvPr id="581667" name="Rectangle 35"/>
          <p:cNvSpPr>
            <a:spLocks noChangeArrowheads="1"/>
          </p:cNvSpPr>
          <p:nvPr/>
        </p:nvSpPr>
        <p:spPr bwMode="auto">
          <a:xfrm>
            <a:off x="6534150"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a:t>
            </a:r>
            <a:endParaRPr lang="en-US" sz="1400">
              <a:latin typeface="Myriad Pro" pitchFamily="34" charset="0"/>
            </a:endParaRPr>
          </a:p>
        </p:txBody>
      </p:sp>
      <p:sp>
        <p:nvSpPr>
          <p:cNvPr id="581668" name="Rectangle 36"/>
          <p:cNvSpPr>
            <a:spLocks noChangeArrowheads="1"/>
          </p:cNvSpPr>
          <p:nvPr/>
        </p:nvSpPr>
        <p:spPr bwMode="auto">
          <a:xfrm>
            <a:off x="5665788"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13</a:t>
            </a:r>
            <a:endParaRPr lang="en-US" sz="1400">
              <a:latin typeface="Myriad Pro" pitchFamily="34" charset="0"/>
            </a:endParaRPr>
          </a:p>
        </p:txBody>
      </p:sp>
      <p:sp>
        <p:nvSpPr>
          <p:cNvPr id="581669" name="Rectangle 37"/>
          <p:cNvSpPr>
            <a:spLocks noChangeArrowheads="1"/>
          </p:cNvSpPr>
          <p:nvPr/>
        </p:nvSpPr>
        <p:spPr bwMode="auto">
          <a:xfrm>
            <a:off x="7402513"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a:t>
            </a:r>
            <a:endParaRPr lang="en-US" sz="1400">
              <a:latin typeface="Myriad Pro" pitchFamily="34" charset="0"/>
            </a:endParaRPr>
          </a:p>
        </p:txBody>
      </p:sp>
      <p:sp>
        <p:nvSpPr>
          <p:cNvPr id="581680" name="Line 48"/>
          <p:cNvSpPr>
            <a:spLocks noChangeShapeType="1"/>
          </p:cNvSpPr>
          <p:nvPr/>
        </p:nvSpPr>
        <p:spPr bwMode="auto">
          <a:xfrm>
            <a:off x="2298700" y="2146300"/>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1" name="Line 49"/>
          <p:cNvSpPr>
            <a:spLocks noChangeShapeType="1"/>
          </p:cNvSpPr>
          <p:nvPr/>
        </p:nvSpPr>
        <p:spPr bwMode="auto">
          <a:xfrm>
            <a:off x="2298700" y="2586038"/>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2" name="Line 50"/>
          <p:cNvSpPr>
            <a:spLocks noChangeShapeType="1"/>
          </p:cNvSpPr>
          <p:nvPr/>
        </p:nvSpPr>
        <p:spPr bwMode="auto">
          <a:xfrm>
            <a:off x="2298700" y="3032125"/>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3" name="Line 51"/>
          <p:cNvSpPr>
            <a:spLocks noChangeShapeType="1"/>
          </p:cNvSpPr>
          <p:nvPr/>
        </p:nvSpPr>
        <p:spPr bwMode="auto">
          <a:xfrm>
            <a:off x="2298700" y="3473450"/>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4" name="Line 52"/>
          <p:cNvSpPr>
            <a:spLocks noChangeShapeType="1"/>
          </p:cNvSpPr>
          <p:nvPr/>
        </p:nvSpPr>
        <p:spPr bwMode="auto">
          <a:xfrm>
            <a:off x="2298700" y="3913188"/>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5" name="Line 53"/>
          <p:cNvSpPr>
            <a:spLocks noChangeShapeType="1"/>
          </p:cNvSpPr>
          <p:nvPr/>
        </p:nvSpPr>
        <p:spPr bwMode="auto">
          <a:xfrm>
            <a:off x="2298700" y="4356100"/>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6" name="Line 54"/>
          <p:cNvSpPr>
            <a:spLocks noChangeShapeType="1"/>
          </p:cNvSpPr>
          <p:nvPr/>
        </p:nvSpPr>
        <p:spPr bwMode="auto">
          <a:xfrm>
            <a:off x="2298700" y="4800600"/>
            <a:ext cx="14128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7" name="Line 55"/>
          <p:cNvSpPr>
            <a:spLocks noChangeShapeType="1"/>
          </p:cNvSpPr>
          <p:nvPr/>
        </p:nvSpPr>
        <p:spPr bwMode="auto">
          <a:xfrm flipV="1">
            <a:off x="3167063" y="5111750"/>
            <a:ext cx="0" cy="128588"/>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8" name="Line 56"/>
          <p:cNvSpPr>
            <a:spLocks noChangeShapeType="1"/>
          </p:cNvSpPr>
          <p:nvPr/>
        </p:nvSpPr>
        <p:spPr bwMode="auto">
          <a:xfrm flipV="1">
            <a:off x="4468813" y="5111750"/>
            <a:ext cx="0" cy="128588"/>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89" name="Line 57"/>
          <p:cNvSpPr>
            <a:spLocks noChangeShapeType="1"/>
          </p:cNvSpPr>
          <p:nvPr/>
        </p:nvSpPr>
        <p:spPr bwMode="auto">
          <a:xfrm flipV="1">
            <a:off x="5772150" y="5111750"/>
            <a:ext cx="0" cy="128588"/>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90" name="Line 58"/>
          <p:cNvSpPr>
            <a:spLocks noChangeShapeType="1"/>
          </p:cNvSpPr>
          <p:nvPr/>
        </p:nvSpPr>
        <p:spPr bwMode="auto">
          <a:xfrm flipV="1">
            <a:off x="6638925" y="5111750"/>
            <a:ext cx="0" cy="128588"/>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91" name="Line 59"/>
          <p:cNvSpPr>
            <a:spLocks noChangeShapeType="1"/>
          </p:cNvSpPr>
          <p:nvPr/>
        </p:nvSpPr>
        <p:spPr bwMode="auto">
          <a:xfrm flipV="1">
            <a:off x="7508875" y="5111750"/>
            <a:ext cx="0" cy="128588"/>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692" name="Rectangle 60"/>
          <p:cNvSpPr>
            <a:spLocks noChangeArrowheads="1"/>
          </p:cNvSpPr>
          <p:nvPr/>
        </p:nvSpPr>
        <p:spPr bwMode="auto">
          <a:xfrm>
            <a:off x="1730375" y="2032000"/>
            <a:ext cx="40235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$2.00</a:t>
            </a:r>
            <a:endParaRPr lang="en-US" sz="1400">
              <a:latin typeface="Myriad Pro" pitchFamily="34" charset="0"/>
            </a:endParaRPr>
          </a:p>
        </p:txBody>
      </p:sp>
      <p:sp>
        <p:nvSpPr>
          <p:cNvPr id="581693" name="Rectangle 61"/>
          <p:cNvSpPr>
            <a:spLocks noChangeArrowheads="1"/>
          </p:cNvSpPr>
          <p:nvPr/>
        </p:nvSpPr>
        <p:spPr bwMode="auto">
          <a:xfrm>
            <a:off x="1838325" y="2473325"/>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1.75</a:t>
            </a:r>
            <a:endParaRPr lang="en-US" sz="1400">
              <a:latin typeface="Myriad Pro" pitchFamily="34" charset="0"/>
            </a:endParaRPr>
          </a:p>
        </p:txBody>
      </p:sp>
      <p:sp>
        <p:nvSpPr>
          <p:cNvPr id="581694" name="Rectangle 62"/>
          <p:cNvSpPr>
            <a:spLocks noChangeArrowheads="1"/>
          </p:cNvSpPr>
          <p:nvPr/>
        </p:nvSpPr>
        <p:spPr bwMode="auto">
          <a:xfrm>
            <a:off x="1838325" y="2914650"/>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1.50</a:t>
            </a:r>
            <a:endParaRPr lang="en-US" sz="1400">
              <a:latin typeface="Myriad Pro" pitchFamily="34" charset="0"/>
            </a:endParaRPr>
          </a:p>
        </p:txBody>
      </p:sp>
      <p:sp>
        <p:nvSpPr>
          <p:cNvPr id="581695" name="Rectangle 63"/>
          <p:cNvSpPr>
            <a:spLocks noChangeArrowheads="1"/>
          </p:cNvSpPr>
          <p:nvPr/>
        </p:nvSpPr>
        <p:spPr bwMode="auto">
          <a:xfrm>
            <a:off x="1838325" y="3357563"/>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1.25</a:t>
            </a:r>
            <a:endParaRPr lang="en-US" sz="1400">
              <a:latin typeface="Myriad Pro" pitchFamily="34" charset="0"/>
            </a:endParaRPr>
          </a:p>
        </p:txBody>
      </p:sp>
      <p:sp>
        <p:nvSpPr>
          <p:cNvPr id="581696" name="Rectangle 64"/>
          <p:cNvSpPr>
            <a:spLocks noChangeArrowheads="1"/>
          </p:cNvSpPr>
          <p:nvPr/>
        </p:nvSpPr>
        <p:spPr bwMode="auto">
          <a:xfrm>
            <a:off x="1838325" y="3798888"/>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1.00</a:t>
            </a:r>
            <a:endParaRPr lang="en-US" sz="1400">
              <a:latin typeface="Myriad Pro" pitchFamily="34" charset="0"/>
            </a:endParaRPr>
          </a:p>
        </p:txBody>
      </p:sp>
      <p:sp>
        <p:nvSpPr>
          <p:cNvPr id="581697" name="Rectangle 65"/>
          <p:cNvSpPr>
            <a:spLocks noChangeArrowheads="1"/>
          </p:cNvSpPr>
          <p:nvPr/>
        </p:nvSpPr>
        <p:spPr bwMode="auto">
          <a:xfrm>
            <a:off x="1838325" y="4240213"/>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0.75</a:t>
            </a:r>
            <a:endParaRPr lang="en-US" sz="1400">
              <a:latin typeface="Myriad Pro" pitchFamily="34" charset="0"/>
            </a:endParaRPr>
          </a:p>
        </p:txBody>
      </p:sp>
      <p:sp>
        <p:nvSpPr>
          <p:cNvPr id="581698" name="Rectangle 66"/>
          <p:cNvSpPr>
            <a:spLocks noChangeArrowheads="1"/>
          </p:cNvSpPr>
          <p:nvPr/>
        </p:nvSpPr>
        <p:spPr bwMode="auto">
          <a:xfrm>
            <a:off x="1838325" y="4683125"/>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0.50</a:t>
            </a:r>
            <a:endParaRPr lang="en-US" sz="1400">
              <a:latin typeface="Myriad Pro" pitchFamily="34" charset="0"/>
            </a:endParaRPr>
          </a:p>
        </p:txBody>
      </p:sp>
      <p:sp>
        <p:nvSpPr>
          <p:cNvPr id="581709" name="Freeform 77"/>
          <p:cNvSpPr>
            <a:spLocks/>
          </p:cNvSpPr>
          <p:nvPr/>
        </p:nvSpPr>
        <p:spPr bwMode="auto">
          <a:xfrm>
            <a:off x="3602038" y="2146300"/>
            <a:ext cx="1566862" cy="2654300"/>
          </a:xfrm>
          <a:custGeom>
            <a:avLst/>
            <a:gdLst>
              <a:gd name="T0" fmla="*/ 267 w 267"/>
              <a:gd name="T1" fmla="*/ 0 h 494"/>
              <a:gd name="T2" fmla="*/ 0 w 267"/>
              <a:gd name="T3" fmla="*/ 494 h 494"/>
            </a:gdLst>
            <a:ahLst/>
            <a:cxnLst>
              <a:cxn ang="0">
                <a:pos x="T0" y="T1"/>
              </a:cxn>
              <a:cxn ang="0">
                <a:pos x="T2" y="T3"/>
              </a:cxn>
            </a:cxnLst>
            <a:rect l="0" t="0" r="r" b="b"/>
            <a:pathLst>
              <a:path w="267" h="494">
                <a:moveTo>
                  <a:pt x="267" y="0"/>
                </a:moveTo>
                <a:cubicBezTo>
                  <a:pt x="267" y="149"/>
                  <a:pt x="190" y="320"/>
                  <a:pt x="0" y="494"/>
                </a:cubicBezTo>
              </a:path>
            </a:pathLst>
          </a:custGeom>
          <a:noFill/>
          <a:ln w="42863" cap="flat">
            <a:solidFill>
              <a:srgbClr val="EE313C"/>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1710" name="Rectangle 78"/>
          <p:cNvSpPr>
            <a:spLocks noChangeArrowheads="1"/>
          </p:cNvSpPr>
          <p:nvPr/>
        </p:nvSpPr>
        <p:spPr bwMode="auto">
          <a:xfrm>
            <a:off x="4860925" y="1866900"/>
            <a:ext cx="51937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Supply</a:t>
            </a:r>
            <a:endParaRPr lang="en-US" sz="1400">
              <a:latin typeface="Myriad Pro" pitchFamily="34" charset="0"/>
            </a:endParaRPr>
          </a:p>
        </p:txBody>
      </p:sp>
      <p:sp>
        <p:nvSpPr>
          <p:cNvPr id="581711" name="Rectangle 79"/>
          <p:cNvSpPr>
            <a:spLocks noChangeArrowheads="1"/>
          </p:cNvSpPr>
          <p:nvPr/>
        </p:nvSpPr>
        <p:spPr bwMode="auto">
          <a:xfrm>
            <a:off x="6388100" y="4691063"/>
            <a:ext cx="64671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Demand</a:t>
            </a:r>
            <a:endParaRPr lang="en-US" sz="1400">
              <a:latin typeface="Myriad Pro" pitchFamily="34" charset="0"/>
            </a:endParaRPr>
          </a:p>
        </p:txBody>
      </p:sp>
      <p:sp>
        <p:nvSpPr>
          <p:cNvPr id="581713" name="Line 81"/>
          <p:cNvSpPr>
            <a:spLocks noChangeShapeType="1"/>
          </p:cNvSpPr>
          <p:nvPr/>
        </p:nvSpPr>
        <p:spPr bwMode="auto">
          <a:xfrm flipV="1">
            <a:off x="2241550" y="4962525"/>
            <a:ext cx="122238" cy="6350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14" name="Line 82"/>
          <p:cNvSpPr>
            <a:spLocks noChangeShapeType="1"/>
          </p:cNvSpPr>
          <p:nvPr/>
        </p:nvSpPr>
        <p:spPr bwMode="auto">
          <a:xfrm flipV="1">
            <a:off x="2241550" y="5048250"/>
            <a:ext cx="122238" cy="6350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15" name="Line 83"/>
          <p:cNvSpPr>
            <a:spLocks noChangeShapeType="1"/>
          </p:cNvSpPr>
          <p:nvPr/>
        </p:nvSpPr>
        <p:spPr bwMode="auto">
          <a:xfrm flipH="1">
            <a:off x="2439988" y="5181600"/>
            <a:ext cx="69850" cy="112713"/>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16" name="Line 84"/>
          <p:cNvSpPr>
            <a:spLocks noChangeShapeType="1"/>
          </p:cNvSpPr>
          <p:nvPr/>
        </p:nvSpPr>
        <p:spPr bwMode="auto">
          <a:xfrm flipH="1">
            <a:off x="2533650" y="5181600"/>
            <a:ext cx="69850" cy="112713"/>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17" name="Freeform 85"/>
          <p:cNvSpPr>
            <a:spLocks/>
          </p:cNvSpPr>
          <p:nvPr/>
        </p:nvSpPr>
        <p:spPr bwMode="auto">
          <a:xfrm>
            <a:off x="3214688" y="2146300"/>
            <a:ext cx="3079750" cy="2654300"/>
          </a:xfrm>
          <a:custGeom>
            <a:avLst/>
            <a:gdLst>
              <a:gd name="T0" fmla="*/ 0 w 525"/>
              <a:gd name="T1" fmla="*/ 0 h 494"/>
              <a:gd name="T2" fmla="*/ 525 w 525"/>
              <a:gd name="T3" fmla="*/ 494 h 494"/>
            </a:gdLst>
            <a:ahLst/>
            <a:cxnLst>
              <a:cxn ang="0">
                <a:pos x="T0" y="T1"/>
              </a:cxn>
              <a:cxn ang="0">
                <a:pos x="T2" y="T3"/>
              </a:cxn>
            </a:cxnLst>
            <a:rect l="0" t="0" r="r" b="b"/>
            <a:pathLst>
              <a:path w="525" h="494">
                <a:moveTo>
                  <a:pt x="0" y="0"/>
                </a:moveTo>
                <a:cubicBezTo>
                  <a:pt x="29" y="133"/>
                  <a:pt x="196" y="409"/>
                  <a:pt x="525" y="494"/>
                </a:cubicBezTo>
              </a:path>
            </a:pathLst>
          </a:custGeom>
          <a:noFill/>
          <a:ln w="42863" cap="flat">
            <a:solidFill>
              <a:srgbClr val="3C5DA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1718" name="Oval 86"/>
          <p:cNvSpPr>
            <a:spLocks noChangeArrowheads="1"/>
          </p:cNvSpPr>
          <p:nvPr/>
        </p:nvSpPr>
        <p:spPr bwMode="auto">
          <a:xfrm>
            <a:off x="4411663" y="3860800"/>
            <a:ext cx="115887" cy="10636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1719" name="Rectangle 87"/>
          <p:cNvSpPr>
            <a:spLocks noChangeArrowheads="1"/>
          </p:cNvSpPr>
          <p:nvPr/>
        </p:nvSpPr>
        <p:spPr bwMode="auto">
          <a:xfrm>
            <a:off x="4630738" y="3762375"/>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E</a:t>
            </a:r>
            <a:endParaRPr lang="en-US" sz="1400" i="1" dirty="0">
              <a:latin typeface="Myriad Pro" pitchFamily="34" charset="0"/>
            </a:endParaRPr>
          </a:p>
        </p:txBody>
      </p:sp>
      <p:sp>
        <p:nvSpPr>
          <p:cNvPr id="581720" name="Line 88"/>
          <p:cNvSpPr>
            <a:spLocks noChangeShapeType="1"/>
          </p:cNvSpPr>
          <p:nvPr/>
        </p:nvSpPr>
        <p:spPr bwMode="auto">
          <a:xfrm flipH="1">
            <a:off x="1531938" y="3913188"/>
            <a:ext cx="255587"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21" name="Line 89"/>
          <p:cNvSpPr>
            <a:spLocks noChangeShapeType="1"/>
          </p:cNvSpPr>
          <p:nvPr/>
        </p:nvSpPr>
        <p:spPr bwMode="auto">
          <a:xfrm flipH="1">
            <a:off x="4791075" y="3913188"/>
            <a:ext cx="258763"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22" name="Line 90"/>
          <p:cNvSpPr>
            <a:spLocks noChangeShapeType="1"/>
          </p:cNvSpPr>
          <p:nvPr/>
        </p:nvSpPr>
        <p:spPr bwMode="auto">
          <a:xfrm>
            <a:off x="4468813" y="5492750"/>
            <a:ext cx="0" cy="238125"/>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1723" name="Freeform 91"/>
          <p:cNvSpPr>
            <a:spLocks/>
          </p:cNvSpPr>
          <p:nvPr/>
        </p:nvSpPr>
        <p:spPr bwMode="auto">
          <a:xfrm>
            <a:off x="5049838" y="3736975"/>
            <a:ext cx="1079500" cy="331788"/>
          </a:xfrm>
          <a:custGeom>
            <a:avLst/>
            <a:gdLst>
              <a:gd name="T0" fmla="*/ 184 w 184"/>
              <a:gd name="T1" fmla="*/ 48 h 62"/>
              <a:gd name="T2" fmla="*/ 169 w 184"/>
              <a:gd name="T3" fmla="*/ 62 h 62"/>
              <a:gd name="T4" fmla="*/ 14 w 184"/>
              <a:gd name="T5" fmla="*/ 62 h 62"/>
              <a:gd name="T6" fmla="*/ 0 w 184"/>
              <a:gd name="T7" fmla="*/ 48 h 62"/>
              <a:gd name="T8" fmla="*/ 0 w 184"/>
              <a:gd name="T9" fmla="*/ 15 h 62"/>
              <a:gd name="T10" fmla="*/ 14 w 184"/>
              <a:gd name="T11" fmla="*/ 0 h 62"/>
              <a:gd name="T12" fmla="*/ 169 w 184"/>
              <a:gd name="T13" fmla="*/ 0 h 62"/>
              <a:gd name="T14" fmla="*/ 184 w 184"/>
              <a:gd name="T15" fmla="*/ 15 h 62"/>
              <a:gd name="T16" fmla="*/ 184 w 184"/>
              <a:gd name="T17"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2">
                <a:moveTo>
                  <a:pt x="184" y="48"/>
                </a:moveTo>
                <a:cubicBezTo>
                  <a:pt x="184" y="55"/>
                  <a:pt x="177" y="62"/>
                  <a:pt x="169" y="62"/>
                </a:cubicBezTo>
                <a:cubicBezTo>
                  <a:pt x="14" y="62"/>
                  <a:pt x="14" y="62"/>
                  <a:pt x="14" y="62"/>
                </a:cubicBezTo>
                <a:cubicBezTo>
                  <a:pt x="6" y="62"/>
                  <a:pt x="0" y="55"/>
                  <a:pt x="0" y="48"/>
                </a:cubicBezTo>
                <a:cubicBezTo>
                  <a:pt x="0" y="15"/>
                  <a:pt x="0" y="15"/>
                  <a:pt x="0" y="15"/>
                </a:cubicBezTo>
                <a:cubicBezTo>
                  <a:pt x="0" y="7"/>
                  <a:pt x="6" y="0"/>
                  <a:pt x="14" y="0"/>
                </a:cubicBezTo>
                <a:cubicBezTo>
                  <a:pt x="169" y="0"/>
                  <a:pt x="169" y="0"/>
                  <a:pt x="169" y="0"/>
                </a:cubicBezTo>
                <a:cubicBezTo>
                  <a:pt x="177" y="0"/>
                  <a:pt x="184" y="7"/>
                  <a:pt x="184" y="15"/>
                </a:cubicBezTo>
                <a:lnTo>
                  <a:pt x="184" y="48"/>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1728" name="Freeform 96"/>
          <p:cNvSpPr>
            <a:spLocks/>
          </p:cNvSpPr>
          <p:nvPr/>
        </p:nvSpPr>
        <p:spPr bwMode="auto">
          <a:xfrm>
            <a:off x="3946525" y="5730875"/>
            <a:ext cx="1074738" cy="515938"/>
          </a:xfrm>
          <a:custGeom>
            <a:avLst/>
            <a:gdLst>
              <a:gd name="T0" fmla="*/ 183 w 183"/>
              <a:gd name="T1" fmla="*/ 81 h 96"/>
              <a:gd name="T2" fmla="*/ 169 w 183"/>
              <a:gd name="T3" fmla="*/ 96 h 96"/>
              <a:gd name="T4" fmla="*/ 14 w 183"/>
              <a:gd name="T5" fmla="*/ 96 h 96"/>
              <a:gd name="T6" fmla="*/ 0 w 183"/>
              <a:gd name="T7" fmla="*/ 81 h 96"/>
              <a:gd name="T8" fmla="*/ 0 w 183"/>
              <a:gd name="T9" fmla="*/ 14 h 96"/>
              <a:gd name="T10" fmla="*/ 14 w 183"/>
              <a:gd name="T11" fmla="*/ 0 h 96"/>
              <a:gd name="T12" fmla="*/ 169 w 183"/>
              <a:gd name="T13" fmla="*/ 0 h 96"/>
              <a:gd name="T14" fmla="*/ 183 w 183"/>
              <a:gd name="T15" fmla="*/ 14 h 96"/>
              <a:gd name="T16" fmla="*/ 183 w 183"/>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96">
                <a:moveTo>
                  <a:pt x="183" y="81"/>
                </a:moveTo>
                <a:cubicBezTo>
                  <a:pt x="183" y="89"/>
                  <a:pt x="177" y="96"/>
                  <a:pt x="169" y="96"/>
                </a:cubicBezTo>
                <a:cubicBezTo>
                  <a:pt x="14" y="96"/>
                  <a:pt x="14" y="96"/>
                  <a:pt x="14" y="96"/>
                </a:cubicBezTo>
                <a:cubicBezTo>
                  <a:pt x="6" y="96"/>
                  <a:pt x="0" y="89"/>
                  <a:pt x="0" y="81"/>
                </a:cubicBezTo>
                <a:cubicBezTo>
                  <a:pt x="0" y="14"/>
                  <a:pt x="0" y="14"/>
                  <a:pt x="0" y="14"/>
                </a:cubicBezTo>
                <a:cubicBezTo>
                  <a:pt x="0" y="7"/>
                  <a:pt x="6" y="0"/>
                  <a:pt x="14" y="0"/>
                </a:cubicBezTo>
                <a:cubicBezTo>
                  <a:pt x="169" y="0"/>
                  <a:pt x="169" y="0"/>
                  <a:pt x="169" y="0"/>
                </a:cubicBezTo>
                <a:cubicBezTo>
                  <a:pt x="177" y="0"/>
                  <a:pt x="183" y="7"/>
                  <a:pt x="183" y="14"/>
                </a:cubicBezTo>
                <a:lnTo>
                  <a:pt x="183" y="81"/>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1729" name="Freeform 97"/>
          <p:cNvSpPr>
            <a:spLocks/>
          </p:cNvSpPr>
          <p:nvPr/>
        </p:nvSpPr>
        <p:spPr bwMode="auto">
          <a:xfrm>
            <a:off x="457200" y="3678238"/>
            <a:ext cx="1074738" cy="514350"/>
          </a:xfrm>
          <a:custGeom>
            <a:avLst/>
            <a:gdLst>
              <a:gd name="T0" fmla="*/ 183 w 183"/>
              <a:gd name="T1" fmla="*/ 82 h 96"/>
              <a:gd name="T2" fmla="*/ 169 w 183"/>
              <a:gd name="T3" fmla="*/ 96 h 96"/>
              <a:gd name="T4" fmla="*/ 14 w 183"/>
              <a:gd name="T5" fmla="*/ 96 h 96"/>
              <a:gd name="T6" fmla="*/ 0 w 183"/>
              <a:gd name="T7" fmla="*/ 82 h 96"/>
              <a:gd name="T8" fmla="*/ 0 w 183"/>
              <a:gd name="T9" fmla="*/ 15 h 96"/>
              <a:gd name="T10" fmla="*/ 14 w 183"/>
              <a:gd name="T11" fmla="*/ 0 h 96"/>
              <a:gd name="T12" fmla="*/ 169 w 183"/>
              <a:gd name="T13" fmla="*/ 0 h 96"/>
              <a:gd name="T14" fmla="*/ 183 w 183"/>
              <a:gd name="T15" fmla="*/ 15 h 96"/>
              <a:gd name="T16" fmla="*/ 183 w 183"/>
              <a:gd name="T17"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96">
                <a:moveTo>
                  <a:pt x="183" y="82"/>
                </a:moveTo>
                <a:cubicBezTo>
                  <a:pt x="183" y="89"/>
                  <a:pt x="177" y="96"/>
                  <a:pt x="169" y="96"/>
                </a:cubicBezTo>
                <a:cubicBezTo>
                  <a:pt x="14" y="96"/>
                  <a:pt x="14" y="96"/>
                  <a:pt x="14" y="96"/>
                </a:cubicBezTo>
                <a:cubicBezTo>
                  <a:pt x="6" y="96"/>
                  <a:pt x="0" y="89"/>
                  <a:pt x="0" y="82"/>
                </a:cubicBezTo>
                <a:cubicBezTo>
                  <a:pt x="0" y="15"/>
                  <a:pt x="0" y="15"/>
                  <a:pt x="0" y="15"/>
                </a:cubicBezTo>
                <a:cubicBezTo>
                  <a:pt x="0" y="7"/>
                  <a:pt x="6" y="0"/>
                  <a:pt x="14" y="0"/>
                </a:cubicBezTo>
                <a:cubicBezTo>
                  <a:pt x="169" y="0"/>
                  <a:pt x="169" y="0"/>
                  <a:pt x="169" y="0"/>
                </a:cubicBezTo>
                <a:cubicBezTo>
                  <a:pt x="177" y="0"/>
                  <a:pt x="183" y="7"/>
                  <a:pt x="183" y="15"/>
                </a:cubicBezTo>
                <a:lnTo>
                  <a:pt x="183" y="82"/>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1739" name="TextBox 56"/>
          <p:cNvSpPr txBox="1">
            <a:spLocks noChangeArrowheads="1"/>
          </p:cNvSpPr>
          <p:nvPr/>
        </p:nvSpPr>
        <p:spPr bwMode="auto">
          <a:xfrm>
            <a:off x="5029200" y="3733800"/>
            <a:ext cx="116681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a:latin typeface="Myriad Pro" pitchFamily="34" charset="0"/>
                <a:ea typeface="MS PGothic" pitchFamily="34" charset="-128"/>
              </a:rPr>
              <a:t>Equilibrium</a:t>
            </a:r>
          </a:p>
        </p:txBody>
      </p:sp>
      <p:sp>
        <p:nvSpPr>
          <p:cNvPr id="581740" name="TextBox 56"/>
          <p:cNvSpPr txBox="1">
            <a:spLocks noChangeArrowheads="1"/>
          </p:cNvSpPr>
          <p:nvPr/>
        </p:nvSpPr>
        <p:spPr bwMode="auto">
          <a:xfrm>
            <a:off x="433387" y="3657600"/>
            <a:ext cx="116681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latin typeface="Myriad Pro" pitchFamily="34" charset="0"/>
                <a:ea typeface="MS PGothic" pitchFamily="34" charset="-128"/>
              </a:rPr>
              <a:t>Equilibrium price</a:t>
            </a:r>
          </a:p>
        </p:txBody>
      </p:sp>
      <p:sp>
        <p:nvSpPr>
          <p:cNvPr id="581741" name="TextBox 56"/>
          <p:cNvSpPr txBox="1">
            <a:spLocks noChangeArrowheads="1"/>
          </p:cNvSpPr>
          <p:nvPr/>
        </p:nvSpPr>
        <p:spPr bwMode="auto">
          <a:xfrm>
            <a:off x="3936999" y="5706530"/>
            <a:ext cx="11652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latin typeface="Myriad Pro" pitchFamily="34" charset="0"/>
                <a:ea typeface="MS PGothic" pitchFamily="34" charset="-128"/>
              </a:rPr>
              <a:t>Equilibrium quantity</a:t>
            </a:r>
          </a:p>
        </p:txBody>
      </p:sp>
      <p:sp>
        <p:nvSpPr>
          <p:cNvPr id="581748" name="Rectangle 116"/>
          <p:cNvSpPr>
            <a:spLocks noGrp="1" noRot="1" noChangeArrowheads="1"/>
          </p:cNvSpPr>
          <p:nvPr>
            <p:ph type="title"/>
          </p:nvPr>
        </p:nvSpPr>
        <p:spPr/>
        <p:txBody>
          <a:bodyPr>
            <a:normAutofit fontScale="90000"/>
          </a:bodyPr>
          <a:lstStyle/>
          <a:p>
            <a:r>
              <a:rPr lang="en-US" dirty="0"/>
              <a:t>Finding the Equilibrium Price and Quantity</a:t>
            </a:r>
          </a:p>
        </p:txBody>
      </p:sp>
      <p:sp>
        <p:nvSpPr>
          <p:cNvPr id="55" name="Rectangle 54"/>
          <p:cNvSpPr/>
          <p:nvPr/>
        </p:nvSpPr>
        <p:spPr>
          <a:xfrm>
            <a:off x="6477000" y="990600"/>
            <a:ext cx="2667000" cy="2862322"/>
          </a:xfrm>
          <a:prstGeom prst="rect">
            <a:avLst/>
          </a:prstGeom>
        </p:spPr>
        <p:txBody>
          <a:bodyPr wrap="square">
            <a:spAutoFit/>
          </a:bodyPr>
          <a:lstStyle/>
          <a:p>
            <a:r>
              <a:rPr lang="en-US" dirty="0" smtClean="0"/>
              <a:t>When </a:t>
            </a:r>
            <a:r>
              <a:rPr lang="en-US" i="1" dirty="0" smtClean="0">
                <a:solidFill>
                  <a:schemeClr val="accent1">
                    <a:lumMod val="75000"/>
                  </a:schemeClr>
                </a:solidFill>
              </a:rPr>
              <a:t>Q</a:t>
            </a:r>
            <a:r>
              <a:rPr lang="en-US" baseline="-25000" dirty="0" smtClean="0">
                <a:solidFill>
                  <a:schemeClr val="accent1">
                    <a:lumMod val="75000"/>
                  </a:schemeClr>
                </a:solidFill>
              </a:rPr>
              <a:t>s</a:t>
            </a:r>
            <a:r>
              <a:rPr lang="en-US" dirty="0" smtClean="0">
                <a:solidFill>
                  <a:schemeClr val="accent1">
                    <a:lumMod val="75000"/>
                  </a:schemeClr>
                </a:solidFill>
              </a:rPr>
              <a:t> = </a:t>
            </a:r>
            <a:r>
              <a:rPr lang="en-US" i="1" dirty="0" err="1" smtClean="0">
                <a:solidFill>
                  <a:schemeClr val="accent1">
                    <a:lumMod val="75000"/>
                  </a:schemeClr>
                </a:solidFill>
              </a:rPr>
              <a:t>Q</a:t>
            </a:r>
            <a:r>
              <a:rPr lang="en-US" baseline="-25000" dirty="0" err="1" smtClean="0">
                <a:solidFill>
                  <a:schemeClr val="accent1">
                    <a:lumMod val="75000"/>
                  </a:schemeClr>
                </a:solidFill>
              </a:rPr>
              <a:t>d</a:t>
            </a:r>
            <a:r>
              <a:rPr lang="en-US" dirty="0" smtClean="0">
                <a:solidFill>
                  <a:schemeClr val="accent1">
                    <a:lumMod val="75000"/>
                  </a:schemeClr>
                </a:solidFill>
              </a:rPr>
              <a:t> </a:t>
            </a:r>
            <a:r>
              <a:rPr lang="en-US" dirty="0" smtClean="0"/>
              <a:t>at a certain price, the market is </a:t>
            </a:r>
            <a:r>
              <a:rPr lang="en-US" dirty="0" smtClean="0">
                <a:solidFill>
                  <a:schemeClr val="accent1">
                    <a:lumMod val="75000"/>
                  </a:schemeClr>
                </a:solidFill>
              </a:rPr>
              <a:t>in equilibrium. </a:t>
            </a:r>
          </a:p>
          <a:p>
            <a:endParaRPr lang="en-US" dirty="0" smtClean="0">
              <a:solidFill>
                <a:schemeClr val="accent1">
                  <a:lumMod val="75000"/>
                </a:schemeClr>
              </a:solidFill>
            </a:endParaRPr>
          </a:p>
          <a:p>
            <a:r>
              <a:rPr lang="en-US" dirty="0" smtClean="0"/>
              <a:t>That is, the amount consumers would purchase at this price </a:t>
            </a:r>
            <a:r>
              <a:rPr lang="en-US" dirty="0" smtClean="0">
                <a:solidFill>
                  <a:schemeClr val="accent1">
                    <a:lumMod val="75000"/>
                  </a:schemeClr>
                </a:solidFill>
              </a:rPr>
              <a:t>is matched exactly </a:t>
            </a:r>
            <a:r>
              <a:rPr lang="en-US" dirty="0" smtClean="0"/>
              <a:t>by the amount producers wish to sell.</a:t>
            </a:r>
          </a:p>
        </p:txBody>
      </p:sp>
    </p:spTree>
    <p:extLst>
      <p:ext uri="{BB962C8B-B14F-4D97-AF65-F5344CB8AC3E}">
        <p14:creationId xmlns:p14="http://schemas.microsoft.com/office/powerpoint/2010/main" xmlns="" val="16399475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17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81739"/>
                                        </p:tgtEl>
                                        <p:attrNameLst>
                                          <p:attrName>style.visibility</p:attrName>
                                        </p:attrNameLst>
                                      </p:cBhvr>
                                      <p:to>
                                        <p:strVal val="visible"/>
                                      </p:to>
                                    </p:set>
                                    <p:animEffect transition="in" filter="fade">
                                      <p:cBhvr>
                                        <p:cTn id="11" dur="500"/>
                                        <p:tgtEl>
                                          <p:spTgt spid="58173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5817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8174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8172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817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81740"/>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581723"/>
                                        </p:tgtEl>
                                        <p:attrNameLst>
                                          <p:attrName>style.visibility</p:attrName>
                                        </p:attrNameLst>
                                      </p:cBhvr>
                                      <p:to>
                                        <p:strVal val="visible"/>
                                      </p:to>
                                    </p:set>
                                    <p:animEffect transition="in" filter="fade">
                                      <p:cBhvr>
                                        <p:cTn id="24" dur="500"/>
                                        <p:tgtEl>
                                          <p:spTgt spid="581723"/>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5817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1729"/>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581745"/>
                                        </p:tgtEl>
                                        <p:attrNameLst>
                                          <p:attrName>style.visibility</p:attrName>
                                        </p:attrNameLst>
                                      </p:cBhvr>
                                      <p:to>
                                        <p:strVal val="visible"/>
                                      </p:to>
                                    </p:set>
                                    <p:animEffect transition="in" filter="fade">
                                      <p:cBhvr>
                                        <p:cTn id="31" dur="500"/>
                                        <p:tgtEl>
                                          <p:spTgt spid="581745"/>
                                        </p:tgtEl>
                                      </p:cBhvr>
                                    </p:animEffect>
                                  </p:childTnLst>
                                </p:cTn>
                              </p:par>
                              <p:par>
                                <p:cTn id="32" presetID="10" presetClass="entr" presetSubtype="0" fill="hold" nodeType="withEffect">
                                  <p:stCondLst>
                                    <p:cond delay="0"/>
                                  </p:stCondLst>
                                  <p:childTnLst>
                                    <p:set>
                                      <p:cBhvr>
                                        <p:cTn id="33" dur="1" fill="hold">
                                          <p:stCondLst>
                                            <p:cond delay="0"/>
                                          </p:stCondLst>
                                        </p:cTn>
                                        <p:tgtEl>
                                          <p:spTgt spid="581746"/>
                                        </p:tgtEl>
                                        <p:attrNameLst>
                                          <p:attrName>style.visibility</p:attrName>
                                        </p:attrNameLst>
                                      </p:cBhvr>
                                      <p:to>
                                        <p:strVal val="visible"/>
                                      </p:to>
                                    </p:set>
                                    <p:animEffect transition="in" filter="fade">
                                      <p:cBhvr>
                                        <p:cTn id="34" dur="500"/>
                                        <p:tgtEl>
                                          <p:spTgt spid="5817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1718"/>
                                        </p:tgtEl>
                                        <p:attrNameLst>
                                          <p:attrName>style.visibility</p:attrName>
                                        </p:attrNameLst>
                                      </p:cBhvr>
                                      <p:to>
                                        <p:strVal val="visible"/>
                                      </p:to>
                                    </p:set>
                                    <p:animEffect transition="in" filter="fade">
                                      <p:cBhvr>
                                        <p:cTn id="37" dur="500"/>
                                        <p:tgtEl>
                                          <p:spTgt spid="581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718" grpId="0" animBg="1"/>
      <p:bldP spid="581719" grpId="0"/>
      <p:bldP spid="581720" grpId="0" animBg="1"/>
      <p:bldP spid="581721" grpId="0" animBg="1"/>
      <p:bldP spid="581722" grpId="0" animBg="1"/>
      <p:bldP spid="581723" grpId="0" animBg="1"/>
      <p:bldP spid="581728" grpId="0" animBg="1"/>
      <p:bldP spid="581729" grpId="0" animBg="1"/>
      <p:bldP spid="581739" grpId="0"/>
      <p:bldP spid="581740" grpId="0"/>
      <p:bldP spid="5817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3" name="Text Box 3"/>
          <p:cNvSpPr txBox="1">
            <a:spLocks noChangeArrowheads="1"/>
          </p:cNvSpPr>
          <p:nvPr/>
        </p:nvSpPr>
        <p:spPr bwMode="auto">
          <a:xfrm>
            <a:off x="457200" y="152400"/>
            <a:ext cx="82296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spcBef>
                <a:spcPct val="50000"/>
              </a:spcBef>
            </a:pPr>
            <a:endParaRPr lang="en-US" sz="3600" b="1">
              <a:solidFill>
                <a:srgbClr val="993366"/>
              </a:solidFill>
              <a:latin typeface="Myriad Pro" pitchFamily="34" charset="0"/>
            </a:endParaRPr>
          </a:p>
        </p:txBody>
      </p:sp>
      <p:sp>
        <p:nvSpPr>
          <p:cNvPr id="583694" name="Text Box 14"/>
          <p:cNvSpPr txBox="1">
            <a:spLocks noChangeArrowheads="1"/>
          </p:cNvSpPr>
          <p:nvPr/>
        </p:nvSpPr>
        <p:spPr bwMode="auto">
          <a:xfrm>
            <a:off x="4984750" y="990600"/>
            <a:ext cx="4083050" cy="461665"/>
          </a:xfrm>
          <a:prstGeom prst="rect">
            <a:avLst/>
          </a:prstGeom>
          <a:noFill/>
          <a:ln>
            <a:noFill/>
          </a:ln>
          <a:effectLst/>
          <a:extLst/>
        </p:spPr>
        <p:txBody>
          <a:bodyPr wrap="square">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sz="2400" i="1" dirty="0" smtClean="0">
                <a:solidFill>
                  <a:schemeClr val="tx1">
                    <a:lumMod val="75000"/>
                    <a:lumOff val="25000"/>
                  </a:schemeClr>
                </a:solidFill>
                <a:latin typeface="Myriad Pro" pitchFamily="34" charset="0"/>
              </a:rPr>
              <a:t>Surplus =    Qs   &gt;   </a:t>
            </a:r>
            <a:r>
              <a:rPr lang="en-US" sz="2400" i="1" dirty="0" err="1" smtClean="0">
                <a:solidFill>
                  <a:schemeClr val="tx1">
                    <a:lumMod val="75000"/>
                    <a:lumOff val="25000"/>
                  </a:schemeClr>
                </a:solidFill>
                <a:latin typeface="Myriad Pro" pitchFamily="34" charset="0"/>
              </a:rPr>
              <a:t>Qd</a:t>
            </a:r>
            <a:endParaRPr lang="en-US" sz="2400" i="1" dirty="0">
              <a:solidFill>
                <a:schemeClr val="tx1">
                  <a:lumMod val="75000"/>
                  <a:lumOff val="25000"/>
                </a:schemeClr>
              </a:solidFill>
              <a:latin typeface="Myriad Pro" pitchFamily="34" charset="0"/>
            </a:endParaRPr>
          </a:p>
        </p:txBody>
      </p:sp>
      <p:cxnSp>
        <p:nvCxnSpPr>
          <p:cNvPr id="583804" name="Straight Connector 86"/>
          <p:cNvCxnSpPr>
            <a:cxnSpLocks noChangeShapeType="1"/>
          </p:cNvCxnSpPr>
          <p:nvPr/>
        </p:nvCxnSpPr>
        <p:spPr bwMode="auto">
          <a:xfrm>
            <a:off x="3286125" y="2979738"/>
            <a:ext cx="0" cy="2043112"/>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83803" name="Straight Connector 86"/>
          <p:cNvCxnSpPr>
            <a:cxnSpLocks noChangeShapeType="1"/>
          </p:cNvCxnSpPr>
          <p:nvPr/>
        </p:nvCxnSpPr>
        <p:spPr bwMode="auto">
          <a:xfrm>
            <a:off x="4576763" y="2979738"/>
            <a:ext cx="0" cy="2043112"/>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83802" name="Straight Connector 86"/>
          <p:cNvCxnSpPr>
            <a:cxnSpLocks noChangeShapeType="1"/>
          </p:cNvCxnSpPr>
          <p:nvPr/>
        </p:nvCxnSpPr>
        <p:spPr bwMode="auto">
          <a:xfrm>
            <a:off x="2133600" y="2967038"/>
            <a:ext cx="1188720" cy="3175"/>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83800" name="Straight Connector 86"/>
          <p:cNvCxnSpPr>
            <a:cxnSpLocks noChangeShapeType="1"/>
          </p:cNvCxnSpPr>
          <p:nvPr/>
        </p:nvCxnSpPr>
        <p:spPr bwMode="auto">
          <a:xfrm>
            <a:off x="2259013" y="3878263"/>
            <a:ext cx="1820862" cy="3175"/>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sp>
        <p:nvSpPr>
          <p:cNvPr id="583709" name="Line 29"/>
          <p:cNvSpPr>
            <a:spLocks noChangeShapeType="1"/>
          </p:cNvSpPr>
          <p:nvPr/>
        </p:nvSpPr>
        <p:spPr bwMode="auto">
          <a:xfrm flipV="1">
            <a:off x="2032000" y="957263"/>
            <a:ext cx="0" cy="4003675"/>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10" name="Freeform 30"/>
          <p:cNvSpPr>
            <a:spLocks/>
          </p:cNvSpPr>
          <p:nvPr/>
        </p:nvSpPr>
        <p:spPr bwMode="auto">
          <a:xfrm>
            <a:off x="2032000" y="5048250"/>
            <a:ext cx="268288" cy="165100"/>
          </a:xfrm>
          <a:custGeom>
            <a:avLst/>
            <a:gdLst>
              <a:gd name="T0" fmla="*/ 155 w 155"/>
              <a:gd name="T1" fmla="*/ 97 h 97"/>
              <a:gd name="T2" fmla="*/ 0 w 155"/>
              <a:gd name="T3" fmla="*/ 97 h 97"/>
              <a:gd name="T4" fmla="*/ 0 w 155"/>
              <a:gd name="T5" fmla="*/ 0 h 97"/>
            </a:gdLst>
            <a:ahLst/>
            <a:cxnLst>
              <a:cxn ang="0">
                <a:pos x="T0" y="T1"/>
              </a:cxn>
              <a:cxn ang="0">
                <a:pos x="T2" y="T3"/>
              </a:cxn>
              <a:cxn ang="0">
                <a:pos x="T4" y="T5"/>
              </a:cxn>
            </a:cxnLst>
            <a:rect l="0" t="0" r="r" b="b"/>
            <a:pathLst>
              <a:path w="155" h="97">
                <a:moveTo>
                  <a:pt x="155" y="97"/>
                </a:moveTo>
                <a:lnTo>
                  <a:pt x="0" y="97"/>
                </a:lnTo>
                <a:lnTo>
                  <a:pt x="0" y="0"/>
                </a:lnTo>
              </a:path>
            </a:pathLst>
          </a:custGeom>
          <a:noFill/>
          <a:ln w="952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3711" name="Line 31"/>
          <p:cNvSpPr>
            <a:spLocks noChangeShapeType="1"/>
          </p:cNvSpPr>
          <p:nvPr/>
        </p:nvSpPr>
        <p:spPr bwMode="auto">
          <a:xfrm flipH="1">
            <a:off x="2476500" y="5213350"/>
            <a:ext cx="4483100"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12" name="Rectangle 32"/>
          <p:cNvSpPr>
            <a:spLocks noChangeArrowheads="1"/>
          </p:cNvSpPr>
          <p:nvPr/>
        </p:nvSpPr>
        <p:spPr bwMode="auto">
          <a:xfrm>
            <a:off x="2801938" y="5256213"/>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7</a:t>
            </a:r>
            <a:endParaRPr lang="en-US" sz="1400">
              <a:latin typeface="Myriad Pro" pitchFamily="34" charset="0"/>
            </a:endParaRPr>
          </a:p>
        </p:txBody>
      </p:sp>
      <p:sp>
        <p:nvSpPr>
          <p:cNvPr id="583713" name="Rectangle 33"/>
          <p:cNvSpPr>
            <a:spLocks noChangeArrowheads="1"/>
          </p:cNvSpPr>
          <p:nvPr/>
        </p:nvSpPr>
        <p:spPr bwMode="auto">
          <a:xfrm>
            <a:off x="1839913" y="5256213"/>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a:t>
            </a:r>
            <a:endParaRPr lang="en-US" sz="1400">
              <a:latin typeface="Myriad Pro" pitchFamily="34" charset="0"/>
            </a:endParaRPr>
          </a:p>
        </p:txBody>
      </p:sp>
      <p:sp>
        <p:nvSpPr>
          <p:cNvPr id="583714" name="Rectangle 34"/>
          <p:cNvSpPr>
            <a:spLocks noChangeArrowheads="1"/>
          </p:cNvSpPr>
          <p:nvPr/>
        </p:nvSpPr>
        <p:spPr bwMode="auto">
          <a:xfrm>
            <a:off x="3981450" y="5256213"/>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a:t>
            </a:r>
            <a:endParaRPr lang="en-US" sz="1400">
              <a:latin typeface="Myriad Pro" pitchFamily="34" charset="0"/>
            </a:endParaRPr>
          </a:p>
        </p:txBody>
      </p:sp>
      <p:sp>
        <p:nvSpPr>
          <p:cNvPr id="583715" name="Rectangle 35"/>
          <p:cNvSpPr>
            <a:spLocks noChangeArrowheads="1"/>
          </p:cNvSpPr>
          <p:nvPr/>
        </p:nvSpPr>
        <p:spPr bwMode="auto">
          <a:xfrm>
            <a:off x="6034088" y="5256213"/>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a:t>
            </a:r>
            <a:endParaRPr lang="en-US" sz="1400">
              <a:latin typeface="Myriad Pro" pitchFamily="34" charset="0"/>
            </a:endParaRPr>
          </a:p>
        </p:txBody>
      </p:sp>
      <p:sp>
        <p:nvSpPr>
          <p:cNvPr id="583716" name="Rectangle 36"/>
          <p:cNvSpPr>
            <a:spLocks noChangeArrowheads="1"/>
          </p:cNvSpPr>
          <p:nvPr/>
        </p:nvSpPr>
        <p:spPr bwMode="auto">
          <a:xfrm>
            <a:off x="5213350" y="5256213"/>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13</a:t>
            </a:r>
            <a:endParaRPr lang="en-US" sz="1400">
              <a:latin typeface="Myriad Pro" pitchFamily="34" charset="0"/>
            </a:endParaRPr>
          </a:p>
        </p:txBody>
      </p:sp>
      <p:sp>
        <p:nvSpPr>
          <p:cNvPr id="583717" name="Rectangle 37"/>
          <p:cNvSpPr>
            <a:spLocks noChangeArrowheads="1"/>
          </p:cNvSpPr>
          <p:nvPr/>
        </p:nvSpPr>
        <p:spPr bwMode="auto">
          <a:xfrm>
            <a:off x="6856413" y="5256213"/>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a:t>
            </a:r>
            <a:endParaRPr lang="en-US" sz="1400">
              <a:latin typeface="Myriad Pro" pitchFamily="34" charset="0"/>
            </a:endParaRPr>
          </a:p>
        </p:txBody>
      </p:sp>
      <p:sp>
        <p:nvSpPr>
          <p:cNvPr id="583728" name="Line 48"/>
          <p:cNvSpPr>
            <a:spLocks noChangeShapeType="1"/>
          </p:cNvSpPr>
          <p:nvPr/>
        </p:nvSpPr>
        <p:spPr bwMode="auto">
          <a:xfrm>
            <a:off x="2032000" y="2058988"/>
            <a:ext cx="133350"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29" name="Line 49"/>
          <p:cNvSpPr>
            <a:spLocks noChangeShapeType="1"/>
          </p:cNvSpPr>
          <p:nvPr/>
        </p:nvSpPr>
        <p:spPr bwMode="auto">
          <a:xfrm>
            <a:off x="2032000" y="2508250"/>
            <a:ext cx="133350"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30" name="Line 50"/>
          <p:cNvSpPr>
            <a:spLocks noChangeShapeType="1"/>
          </p:cNvSpPr>
          <p:nvPr/>
        </p:nvSpPr>
        <p:spPr bwMode="auto">
          <a:xfrm>
            <a:off x="2032000" y="2955925"/>
            <a:ext cx="133350"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31" name="Line 51"/>
          <p:cNvSpPr>
            <a:spLocks noChangeShapeType="1"/>
          </p:cNvSpPr>
          <p:nvPr/>
        </p:nvSpPr>
        <p:spPr bwMode="auto">
          <a:xfrm>
            <a:off x="2032000" y="3409950"/>
            <a:ext cx="133350"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32" name="Line 52"/>
          <p:cNvSpPr>
            <a:spLocks noChangeShapeType="1"/>
          </p:cNvSpPr>
          <p:nvPr/>
        </p:nvSpPr>
        <p:spPr bwMode="auto">
          <a:xfrm>
            <a:off x="2032000" y="4308475"/>
            <a:ext cx="133350"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33" name="Line 53"/>
          <p:cNvSpPr>
            <a:spLocks noChangeShapeType="1"/>
          </p:cNvSpPr>
          <p:nvPr/>
        </p:nvSpPr>
        <p:spPr bwMode="auto">
          <a:xfrm>
            <a:off x="2032000" y="3859213"/>
            <a:ext cx="133350"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34" name="Line 54"/>
          <p:cNvSpPr>
            <a:spLocks noChangeShapeType="1"/>
          </p:cNvSpPr>
          <p:nvPr/>
        </p:nvSpPr>
        <p:spPr bwMode="auto">
          <a:xfrm>
            <a:off x="2032000" y="4757738"/>
            <a:ext cx="133350"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35" name="Line 55"/>
          <p:cNvSpPr>
            <a:spLocks noChangeShapeType="1"/>
          </p:cNvSpPr>
          <p:nvPr/>
        </p:nvSpPr>
        <p:spPr bwMode="auto">
          <a:xfrm flipV="1">
            <a:off x="2854325" y="5081588"/>
            <a:ext cx="0" cy="131762"/>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36" name="Line 56"/>
          <p:cNvSpPr>
            <a:spLocks noChangeShapeType="1"/>
          </p:cNvSpPr>
          <p:nvPr/>
        </p:nvSpPr>
        <p:spPr bwMode="auto">
          <a:xfrm flipV="1">
            <a:off x="3303588" y="5081588"/>
            <a:ext cx="0" cy="131762"/>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37" name="Line 57"/>
          <p:cNvSpPr>
            <a:spLocks noChangeShapeType="1"/>
          </p:cNvSpPr>
          <p:nvPr/>
        </p:nvSpPr>
        <p:spPr bwMode="auto">
          <a:xfrm flipV="1">
            <a:off x="4084638" y="5081588"/>
            <a:ext cx="0" cy="131762"/>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38" name="Line 58"/>
          <p:cNvSpPr>
            <a:spLocks noChangeShapeType="1"/>
          </p:cNvSpPr>
          <p:nvPr/>
        </p:nvSpPr>
        <p:spPr bwMode="auto">
          <a:xfrm flipV="1">
            <a:off x="4575175" y="5081588"/>
            <a:ext cx="0" cy="131762"/>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39" name="Line 59"/>
          <p:cNvSpPr>
            <a:spLocks noChangeShapeType="1"/>
          </p:cNvSpPr>
          <p:nvPr/>
        </p:nvSpPr>
        <p:spPr bwMode="auto">
          <a:xfrm flipV="1">
            <a:off x="5318125" y="5081588"/>
            <a:ext cx="0" cy="131762"/>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40" name="Line 60"/>
          <p:cNvSpPr>
            <a:spLocks noChangeShapeType="1"/>
          </p:cNvSpPr>
          <p:nvPr/>
        </p:nvSpPr>
        <p:spPr bwMode="auto">
          <a:xfrm flipV="1">
            <a:off x="6138863" y="5081588"/>
            <a:ext cx="0" cy="131762"/>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41" name="Line 61"/>
          <p:cNvSpPr>
            <a:spLocks noChangeShapeType="1"/>
          </p:cNvSpPr>
          <p:nvPr/>
        </p:nvSpPr>
        <p:spPr bwMode="auto">
          <a:xfrm flipV="1">
            <a:off x="6959600" y="5081588"/>
            <a:ext cx="0" cy="131762"/>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42" name="Rectangle 62"/>
          <p:cNvSpPr>
            <a:spLocks noChangeArrowheads="1"/>
          </p:cNvSpPr>
          <p:nvPr/>
        </p:nvSpPr>
        <p:spPr bwMode="auto">
          <a:xfrm>
            <a:off x="1490663" y="1947863"/>
            <a:ext cx="40235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$2.00</a:t>
            </a:r>
            <a:endParaRPr lang="en-US" sz="1400">
              <a:latin typeface="Myriad Pro" pitchFamily="34" charset="0"/>
            </a:endParaRPr>
          </a:p>
        </p:txBody>
      </p:sp>
      <p:sp>
        <p:nvSpPr>
          <p:cNvPr id="583743" name="Rectangle 63"/>
          <p:cNvSpPr>
            <a:spLocks noChangeArrowheads="1"/>
          </p:cNvSpPr>
          <p:nvPr/>
        </p:nvSpPr>
        <p:spPr bwMode="auto">
          <a:xfrm>
            <a:off x="1592263" y="2397125"/>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1.75</a:t>
            </a:r>
            <a:endParaRPr lang="en-US" sz="1400">
              <a:latin typeface="Myriad Pro" pitchFamily="34" charset="0"/>
            </a:endParaRPr>
          </a:p>
        </p:txBody>
      </p:sp>
      <p:sp>
        <p:nvSpPr>
          <p:cNvPr id="583744" name="Rectangle 64"/>
          <p:cNvSpPr>
            <a:spLocks noChangeArrowheads="1"/>
          </p:cNvSpPr>
          <p:nvPr/>
        </p:nvSpPr>
        <p:spPr bwMode="auto">
          <a:xfrm>
            <a:off x="1592263" y="2847975"/>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1.50</a:t>
            </a:r>
            <a:endParaRPr lang="en-US" sz="1400">
              <a:latin typeface="Myriad Pro" pitchFamily="34" charset="0"/>
            </a:endParaRPr>
          </a:p>
        </p:txBody>
      </p:sp>
      <p:sp>
        <p:nvSpPr>
          <p:cNvPr id="583745" name="Rectangle 65"/>
          <p:cNvSpPr>
            <a:spLocks noChangeArrowheads="1"/>
          </p:cNvSpPr>
          <p:nvPr/>
        </p:nvSpPr>
        <p:spPr bwMode="auto">
          <a:xfrm>
            <a:off x="1592263" y="3297238"/>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1.25</a:t>
            </a:r>
            <a:endParaRPr lang="en-US" sz="1400">
              <a:latin typeface="Myriad Pro" pitchFamily="34" charset="0"/>
            </a:endParaRPr>
          </a:p>
        </p:txBody>
      </p:sp>
      <p:sp>
        <p:nvSpPr>
          <p:cNvPr id="583746" name="Rectangle 66"/>
          <p:cNvSpPr>
            <a:spLocks noChangeArrowheads="1"/>
          </p:cNvSpPr>
          <p:nvPr/>
        </p:nvSpPr>
        <p:spPr bwMode="auto">
          <a:xfrm>
            <a:off x="1592263" y="3749675"/>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1.00</a:t>
            </a:r>
            <a:endParaRPr lang="en-US" sz="1400">
              <a:latin typeface="Myriad Pro" pitchFamily="34" charset="0"/>
            </a:endParaRPr>
          </a:p>
        </p:txBody>
      </p:sp>
      <p:sp>
        <p:nvSpPr>
          <p:cNvPr id="583747" name="Rectangle 67"/>
          <p:cNvSpPr>
            <a:spLocks noChangeArrowheads="1"/>
          </p:cNvSpPr>
          <p:nvPr/>
        </p:nvSpPr>
        <p:spPr bwMode="auto">
          <a:xfrm>
            <a:off x="1592263" y="4202113"/>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0.75</a:t>
            </a:r>
            <a:endParaRPr lang="en-US" sz="1400">
              <a:latin typeface="Myriad Pro" pitchFamily="34" charset="0"/>
            </a:endParaRPr>
          </a:p>
        </p:txBody>
      </p:sp>
      <p:sp>
        <p:nvSpPr>
          <p:cNvPr id="583748" name="Rectangle 68"/>
          <p:cNvSpPr>
            <a:spLocks noChangeArrowheads="1"/>
          </p:cNvSpPr>
          <p:nvPr/>
        </p:nvSpPr>
        <p:spPr bwMode="auto">
          <a:xfrm>
            <a:off x="1592263" y="4649788"/>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0.50</a:t>
            </a:r>
            <a:endParaRPr lang="en-US" sz="1400">
              <a:latin typeface="Myriad Pro" pitchFamily="34" charset="0"/>
            </a:endParaRPr>
          </a:p>
        </p:txBody>
      </p:sp>
      <p:sp>
        <p:nvSpPr>
          <p:cNvPr id="583759" name="Freeform 79"/>
          <p:cNvSpPr>
            <a:spLocks/>
          </p:cNvSpPr>
          <p:nvPr/>
        </p:nvSpPr>
        <p:spPr bwMode="auto">
          <a:xfrm>
            <a:off x="3263900" y="2058988"/>
            <a:ext cx="1476375" cy="2705100"/>
          </a:xfrm>
          <a:custGeom>
            <a:avLst/>
            <a:gdLst>
              <a:gd name="T0" fmla="*/ 266 w 266"/>
              <a:gd name="T1" fmla="*/ 0 h 494"/>
              <a:gd name="T2" fmla="*/ 0 w 266"/>
              <a:gd name="T3" fmla="*/ 494 h 494"/>
            </a:gdLst>
            <a:ahLst/>
            <a:cxnLst>
              <a:cxn ang="0">
                <a:pos x="T0" y="T1"/>
              </a:cxn>
              <a:cxn ang="0">
                <a:pos x="T2" y="T3"/>
              </a:cxn>
            </a:cxnLst>
            <a:rect l="0" t="0" r="r" b="b"/>
            <a:pathLst>
              <a:path w="266" h="494">
                <a:moveTo>
                  <a:pt x="266" y="0"/>
                </a:moveTo>
                <a:cubicBezTo>
                  <a:pt x="266" y="149"/>
                  <a:pt x="190" y="320"/>
                  <a:pt x="0" y="494"/>
                </a:cubicBezTo>
              </a:path>
            </a:pathLst>
          </a:custGeom>
          <a:noFill/>
          <a:ln w="39688" cap="flat">
            <a:solidFill>
              <a:srgbClr val="EE313C"/>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3760" name="Rectangle 80"/>
          <p:cNvSpPr>
            <a:spLocks noChangeArrowheads="1"/>
          </p:cNvSpPr>
          <p:nvPr/>
        </p:nvSpPr>
        <p:spPr bwMode="auto">
          <a:xfrm>
            <a:off x="4452938" y="1782763"/>
            <a:ext cx="51937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Supply</a:t>
            </a:r>
            <a:endParaRPr lang="en-US" sz="1400">
              <a:latin typeface="Myriad Pro" pitchFamily="34" charset="0"/>
            </a:endParaRPr>
          </a:p>
        </p:txBody>
      </p:sp>
      <p:sp>
        <p:nvSpPr>
          <p:cNvPr id="583761" name="Rectangle 81"/>
          <p:cNvSpPr>
            <a:spLocks noChangeArrowheads="1"/>
          </p:cNvSpPr>
          <p:nvPr/>
        </p:nvSpPr>
        <p:spPr bwMode="auto">
          <a:xfrm>
            <a:off x="5870575" y="4668838"/>
            <a:ext cx="64671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Demand</a:t>
            </a:r>
            <a:endParaRPr lang="en-US" sz="1400">
              <a:latin typeface="Myriad Pro" pitchFamily="34" charset="0"/>
            </a:endParaRPr>
          </a:p>
        </p:txBody>
      </p:sp>
      <p:sp>
        <p:nvSpPr>
          <p:cNvPr id="583763" name="Line 83"/>
          <p:cNvSpPr>
            <a:spLocks noChangeShapeType="1"/>
          </p:cNvSpPr>
          <p:nvPr/>
        </p:nvSpPr>
        <p:spPr bwMode="auto">
          <a:xfrm flipV="1">
            <a:off x="1971675" y="4929188"/>
            <a:ext cx="115888" cy="6350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64" name="Line 84"/>
          <p:cNvSpPr>
            <a:spLocks noChangeShapeType="1"/>
          </p:cNvSpPr>
          <p:nvPr/>
        </p:nvSpPr>
        <p:spPr bwMode="auto">
          <a:xfrm flipV="1">
            <a:off x="1971675" y="5014913"/>
            <a:ext cx="115888" cy="66675"/>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65" name="Line 85"/>
          <p:cNvSpPr>
            <a:spLocks noChangeShapeType="1"/>
          </p:cNvSpPr>
          <p:nvPr/>
        </p:nvSpPr>
        <p:spPr bwMode="auto">
          <a:xfrm flipH="1">
            <a:off x="2265363" y="5151438"/>
            <a:ext cx="68262" cy="115887"/>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66" name="Line 86"/>
          <p:cNvSpPr>
            <a:spLocks noChangeShapeType="1"/>
          </p:cNvSpPr>
          <p:nvPr/>
        </p:nvSpPr>
        <p:spPr bwMode="auto">
          <a:xfrm flipH="1">
            <a:off x="2355850" y="5151438"/>
            <a:ext cx="65088" cy="115887"/>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67" name="Freeform 87"/>
          <p:cNvSpPr>
            <a:spLocks/>
          </p:cNvSpPr>
          <p:nvPr/>
        </p:nvSpPr>
        <p:spPr bwMode="auto">
          <a:xfrm>
            <a:off x="2894013" y="2058988"/>
            <a:ext cx="2913062" cy="2705100"/>
          </a:xfrm>
          <a:custGeom>
            <a:avLst/>
            <a:gdLst>
              <a:gd name="T0" fmla="*/ 0 w 525"/>
              <a:gd name="T1" fmla="*/ 0 h 494"/>
              <a:gd name="T2" fmla="*/ 525 w 525"/>
              <a:gd name="T3" fmla="*/ 494 h 494"/>
            </a:gdLst>
            <a:ahLst/>
            <a:cxnLst>
              <a:cxn ang="0">
                <a:pos x="T0" y="T1"/>
              </a:cxn>
              <a:cxn ang="0">
                <a:pos x="T2" y="T3"/>
              </a:cxn>
            </a:cxnLst>
            <a:rect l="0" t="0" r="r" b="b"/>
            <a:pathLst>
              <a:path w="525" h="494">
                <a:moveTo>
                  <a:pt x="0" y="0"/>
                </a:moveTo>
                <a:cubicBezTo>
                  <a:pt x="30" y="133"/>
                  <a:pt x="196" y="409"/>
                  <a:pt x="525" y="494"/>
                </a:cubicBezTo>
              </a:path>
            </a:pathLst>
          </a:custGeom>
          <a:noFill/>
          <a:ln w="39688" cap="flat">
            <a:solidFill>
              <a:srgbClr val="3C5DA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3768" name="Oval 88"/>
          <p:cNvSpPr>
            <a:spLocks noChangeArrowheads="1"/>
          </p:cNvSpPr>
          <p:nvPr/>
        </p:nvSpPr>
        <p:spPr bwMode="auto">
          <a:xfrm>
            <a:off x="4030663" y="3805238"/>
            <a:ext cx="111125" cy="109537"/>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3769" name="Rectangle 89"/>
          <p:cNvSpPr>
            <a:spLocks noChangeArrowheads="1"/>
          </p:cNvSpPr>
          <p:nvPr/>
        </p:nvSpPr>
        <p:spPr bwMode="auto">
          <a:xfrm>
            <a:off x="3181350" y="5256213"/>
            <a:ext cx="21961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8.1</a:t>
            </a:r>
            <a:endParaRPr lang="en-US" sz="1400">
              <a:latin typeface="Myriad Pro" pitchFamily="34" charset="0"/>
            </a:endParaRPr>
          </a:p>
        </p:txBody>
      </p:sp>
      <p:sp>
        <p:nvSpPr>
          <p:cNvPr id="583770" name="Rectangle 90"/>
          <p:cNvSpPr>
            <a:spLocks noChangeArrowheads="1"/>
          </p:cNvSpPr>
          <p:nvPr/>
        </p:nvSpPr>
        <p:spPr bwMode="auto">
          <a:xfrm>
            <a:off x="4430713" y="5256213"/>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11.2</a:t>
            </a:r>
            <a:endParaRPr lang="en-US" sz="1400">
              <a:latin typeface="Myriad Pro" pitchFamily="34" charset="0"/>
            </a:endParaRPr>
          </a:p>
        </p:txBody>
      </p:sp>
      <p:sp>
        <p:nvSpPr>
          <p:cNvPr id="583771" name="Rectangle 91"/>
          <p:cNvSpPr>
            <a:spLocks noChangeArrowheads="1"/>
          </p:cNvSpPr>
          <p:nvPr/>
        </p:nvSpPr>
        <p:spPr bwMode="auto">
          <a:xfrm>
            <a:off x="4221163" y="3690938"/>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E</a:t>
            </a:r>
            <a:endParaRPr lang="en-US" sz="1400" i="1" dirty="0">
              <a:latin typeface="Myriad Pro" pitchFamily="34" charset="0"/>
            </a:endParaRPr>
          </a:p>
        </p:txBody>
      </p:sp>
      <p:sp>
        <p:nvSpPr>
          <p:cNvPr id="583772" name="Line 92"/>
          <p:cNvSpPr>
            <a:spLocks noChangeShapeType="1"/>
          </p:cNvSpPr>
          <p:nvPr/>
        </p:nvSpPr>
        <p:spPr bwMode="auto">
          <a:xfrm>
            <a:off x="4575175" y="5470525"/>
            <a:ext cx="0" cy="328613"/>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73" name="Line 93"/>
          <p:cNvSpPr>
            <a:spLocks noChangeShapeType="1"/>
          </p:cNvSpPr>
          <p:nvPr/>
        </p:nvSpPr>
        <p:spPr bwMode="auto">
          <a:xfrm>
            <a:off x="3303588" y="5470525"/>
            <a:ext cx="0" cy="328613"/>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3774" name="Freeform 94"/>
          <p:cNvSpPr>
            <a:spLocks/>
          </p:cNvSpPr>
          <p:nvPr/>
        </p:nvSpPr>
        <p:spPr bwMode="auto">
          <a:xfrm>
            <a:off x="3616325" y="2425700"/>
            <a:ext cx="727075" cy="317500"/>
          </a:xfrm>
          <a:custGeom>
            <a:avLst/>
            <a:gdLst>
              <a:gd name="T0" fmla="*/ 131 w 131"/>
              <a:gd name="T1" fmla="*/ 43 h 58"/>
              <a:gd name="T2" fmla="*/ 117 w 131"/>
              <a:gd name="T3" fmla="*/ 58 h 58"/>
              <a:gd name="T4" fmla="*/ 14 w 131"/>
              <a:gd name="T5" fmla="*/ 58 h 58"/>
              <a:gd name="T6" fmla="*/ 0 w 131"/>
              <a:gd name="T7" fmla="*/ 43 h 58"/>
              <a:gd name="T8" fmla="*/ 0 w 131"/>
              <a:gd name="T9" fmla="*/ 15 h 58"/>
              <a:gd name="T10" fmla="*/ 14 w 131"/>
              <a:gd name="T11" fmla="*/ 0 h 58"/>
              <a:gd name="T12" fmla="*/ 117 w 131"/>
              <a:gd name="T13" fmla="*/ 0 h 58"/>
              <a:gd name="T14" fmla="*/ 131 w 131"/>
              <a:gd name="T15" fmla="*/ 15 h 58"/>
              <a:gd name="T16" fmla="*/ 131 w 131"/>
              <a:gd name="T1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58">
                <a:moveTo>
                  <a:pt x="131" y="43"/>
                </a:moveTo>
                <a:cubicBezTo>
                  <a:pt x="131" y="51"/>
                  <a:pt x="125" y="58"/>
                  <a:pt x="117" y="58"/>
                </a:cubicBezTo>
                <a:cubicBezTo>
                  <a:pt x="14" y="58"/>
                  <a:pt x="14" y="58"/>
                  <a:pt x="14" y="58"/>
                </a:cubicBezTo>
                <a:cubicBezTo>
                  <a:pt x="7" y="58"/>
                  <a:pt x="0" y="51"/>
                  <a:pt x="0" y="43"/>
                </a:cubicBezTo>
                <a:cubicBezTo>
                  <a:pt x="0" y="15"/>
                  <a:pt x="0" y="15"/>
                  <a:pt x="0" y="15"/>
                </a:cubicBezTo>
                <a:cubicBezTo>
                  <a:pt x="0" y="7"/>
                  <a:pt x="7" y="0"/>
                  <a:pt x="14" y="0"/>
                </a:cubicBezTo>
                <a:cubicBezTo>
                  <a:pt x="117" y="0"/>
                  <a:pt x="117" y="0"/>
                  <a:pt x="117" y="0"/>
                </a:cubicBezTo>
                <a:cubicBezTo>
                  <a:pt x="125" y="0"/>
                  <a:pt x="131" y="7"/>
                  <a:pt x="131" y="15"/>
                </a:cubicBezTo>
                <a:lnTo>
                  <a:pt x="131" y="43"/>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3778" name="Freeform 98"/>
          <p:cNvSpPr>
            <a:spLocks/>
          </p:cNvSpPr>
          <p:nvPr/>
        </p:nvSpPr>
        <p:spPr bwMode="auto">
          <a:xfrm>
            <a:off x="4184650" y="5799138"/>
            <a:ext cx="800100" cy="525462"/>
          </a:xfrm>
          <a:custGeom>
            <a:avLst/>
            <a:gdLst>
              <a:gd name="T0" fmla="*/ 144 w 144"/>
              <a:gd name="T1" fmla="*/ 81 h 96"/>
              <a:gd name="T2" fmla="*/ 130 w 144"/>
              <a:gd name="T3" fmla="*/ 96 h 96"/>
              <a:gd name="T4" fmla="*/ 14 w 144"/>
              <a:gd name="T5" fmla="*/ 96 h 96"/>
              <a:gd name="T6" fmla="*/ 0 w 144"/>
              <a:gd name="T7" fmla="*/ 81 h 96"/>
              <a:gd name="T8" fmla="*/ 0 w 144"/>
              <a:gd name="T9" fmla="*/ 14 h 96"/>
              <a:gd name="T10" fmla="*/ 14 w 144"/>
              <a:gd name="T11" fmla="*/ 0 h 96"/>
              <a:gd name="T12" fmla="*/ 130 w 144"/>
              <a:gd name="T13" fmla="*/ 0 h 96"/>
              <a:gd name="T14" fmla="*/ 144 w 144"/>
              <a:gd name="T15" fmla="*/ 14 h 96"/>
              <a:gd name="T16" fmla="*/ 144 w 144"/>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144" y="81"/>
                </a:moveTo>
                <a:cubicBezTo>
                  <a:pt x="144" y="89"/>
                  <a:pt x="138" y="96"/>
                  <a:pt x="130" y="96"/>
                </a:cubicBezTo>
                <a:cubicBezTo>
                  <a:pt x="14" y="96"/>
                  <a:pt x="14" y="96"/>
                  <a:pt x="14" y="96"/>
                </a:cubicBezTo>
                <a:cubicBezTo>
                  <a:pt x="6" y="96"/>
                  <a:pt x="0" y="89"/>
                  <a:pt x="0" y="81"/>
                </a:cubicBezTo>
                <a:cubicBezTo>
                  <a:pt x="0" y="14"/>
                  <a:pt x="0" y="14"/>
                  <a:pt x="0" y="14"/>
                </a:cubicBezTo>
                <a:cubicBezTo>
                  <a:pt x="0" y="7"/>
                  <a:pt x="6" y="0"/>
                  <a:pt x="14" y="0"/>
                </a:cubicBezTo>
                <a:cubicBezTo>
                  <a:pt x="130" y="0"/>
                  <a:pt x="130" y="0"/>
                  <a:pt x="130" y="0"/>
                </a:cubicBezTo>
                <a:cubicBezTo>
                  <a:pt x="138" y="0"/>
                  <a:pt x="144" y="7"/>
                  <a:pt x="144" y="14"/>
                </a:cubicBezTo>
                <a:lnTo>
                  <a:pt x="144" y="81"/>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3785" name="Freeform 105"/>
          <p:cNvSpPr>
            <a:spLocks/>
          </p:cNvSpPr>
          <p:nvPr/>
        </p:nvSpPr>
        <p:spPr bwMode="auto">
          <a:xfrm>
            <a:off x="2838450" y="5799138"/>
            <a:ext cx="920750" cy="525462"/>
          </a:xfrm>
          <a:custGeom>
            <a:avLst/>
            <a:gdLst>
              <a:gd name="T0" fmla="*/ 166 w 166"/>
              <a:gd name="T1" fmla="*/ 81 h 96"/>
              <a:gd name="T2" fmla="*/ 151 w 166"/>
              <a:gd name="T3" fmla="*/ 96 h 96"/>
              <a:gd name="T4" fmla="*/ 14 w 166"/>
              <a:gd name="T5" fmla="*/ 96 h 96"/>
              <a:gd name="T6" fmla="*/ 0 w 166"/>
              <a:gd name="T7" fmla="*/ 81 h 96"/>
              <a:gd name="T8" fmla="*/ 0 w 166"/>
              <a:gd name="T9" fmla="*/ 14 h 96"/>
              <a:gd name="T10" fmla="*/ 14 w 166"/>
              <a:gd name="T11" fmla="*/ 0 h 96"/>
              <a:gd name="T12" fmla="*/ 151 w 166"/>
              <a:gd name="T13" fmla="*/ 0 h 96"/>
              <a:gd name="T14" fmla="*/ 166 w 166"/>
              <a:gd name="T15" fmla="*/ 14 h 96"/>
              <a:gd name="T16" fmla="*/ 166 w 166"/>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96">
                <a:moveTo>
                  <a:pt x="166" y="81"/>
                </a:moveTo>
                <a:cubicBezTo>
                  <a:pt x="166" y="89"/>
                  <a:pt x="159" y="96"/>
                  <a:pt x="151" y="96"/>
                </a:cubicBezTo>
                <a:cubicBezTo>
                  <a:pt x="14" y="96"/>
                  <a:pt x="14" y="96"/>
                  <a:pt x="14" y="96"/>
                </a:cubicBezTo>
                <a:cubicBezTo>
                  <a:pt x="6" y="96"/>
                  <a:pt x="0" y="89"/>
                  <a:pt x="0" y="81"/>
                </a:cubicBezTo>
                <a:cubicBezTo>
                  <a:pt x="0" y="14"/>
                  <a:pt x="0" y="14"/>
                  <a:pt x="0" y="14"/>
                </a:cubicBezTo>
                <a:cubicBezTo>
                  <a:pt x="0" y="7"/>
                  <a:pt x="6" y="0"/>
                  <a:pt x="14" y="0"/>
                </a:cubicBezTo>
                <a:cubicBezTo>
                  <a:pt x="151" y="0"/>
                  <a:pt x="151" y="0"/>
                  <a:pt x="151" y="0"/>
                </a:cubicBezTo>
                <a:cubicBezTo>
                  <a:pt x="159" y="0"/>
                  <a:pt x="166" y="7"/>
                  <a:pt x="166" y="14"/>
                </a:cubicBezTo>
                <a:lnTo>
                  <a:pt x="166" y="81"/>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3792" name="Freeform 112"/>
          <p:cNvSpPr>
            <a:spLocks/>
          </p:cNvSpPr>
          <p:nvPr/>
        </p:nvSpPr>
        <p:spPr bwMode="auto">
          <a:xfrm>
            <a:off x="3303588" y="2765425"/>
            <a:ext cx="1271587" cy="134938"/>
          </a:xfrm>
          <a:custGeom>
            <a:avLst/>
            <a:gdLst>
              <a:gd name="T0" fmla="*/ 0 w 229"/>
              <a:gd name="T1" fmla="*/ 25 h 25"/>
              <a:gd name="T2" fmla="*/ 16 w 229"/>
              <a:gd name="T3" fmla="*/ 10 h 25"/>
              <a:gd name="T4" fmla="*/ 108 w 229"/>
              <a:gd name="T5" fmla="*/ 10 h 25"/>
              <a:gd name="T6" fmla="*/ 119 w 229"/>
              <a:gd name="T7" fmla="*/ 0 h 25"/>
              <a:gd name="T8" fmla="*/ 129 w 229"/>
              <a:gd name="T9" fmla="*/ 10 h 25"/>
              <a:gd name="T10" fmla="*/ 213 w 229"/>
              <a:gd name="T11" fmla="*/ 10 h 25"/>
              <a:gd name="T12" fmla="*/ 229 w 229"/>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229" h="25">
                <a:moveTo>
                  <a:pt x="0" y="25"/>
                </a:moveTo>
                <a:cubicBezTo>
                  <a:pt x="0" y="15"/>
                  <a:pt x="3" y="10"/>
                  <a:pt x="16" y="10"/>
                </a:cubicBezTo>
                <a:cubicBezTo>
                  <a:pt x="19" y="10"/>
                  <a:pt x="106" y="10"/>
                  <a:pt x="108" y="10"/>
                </a:cubicBezTo>
                <a:cubicBezTo>
                  <a:pt x="112" y="10"/>
                  <a:pt x="119" y="8"/>
                  <a:pt x="119" y="0"/>
                </a:cubicBezTo>
                <a:cubicBezTo>
                  <a:pt x="119" y="8"/>
                  <a:pt x="126" y="10"/>
                  <a:pt x="129" y="10"/>
                </a:cubicBezTo>
                <a:cubicBezTo>
                  <a:pt x="132" y="10"/>
                  <a:pt x="211" y="10"/>
                  <a:pt x="213" y="10"/>
                </a:cubicBezTo>
                <a:cubicBezTo>
                  <a:pt x="227" y="10"/>
                  <a:pt x="229" y="15"/>
                  <a:pt x="229" y="25"/>
                </a:cubicBezTo>
              </a:path>
            </a:pathLst>
          </a:custGeom>
          <a:noFill/>
          <a:ln w="30163" cap="flat">
            <a:solidFill>
              <a:srgbClr val="6D6F71"/>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3793" name="Oval 113"/>
          <p:cNvSpPr>
            <a:spLocks noChangeArrowheads="1"/>
          </p:cNvSpPr>
          <p:nvPr/>
        </p:nvSpPr>
        <p:spPr bwMode="auto">
          <a:xfrm>
            <a:off x="3248025" y="2900363"/>
            <a:ext cx="111125" cy="11112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3794" name="Oval 114"/>
          <p:cNvSpPr>
            <a:spLocks noChangeArrowheads="1"/>
          </p:cNvSpPr>
          <p:nvPr/>
        </p:nvSpPr>
        <p:spPr bwMode="auto">
          <a:xfrm>
            <a:off x="4518025" y="2900363"/>
            <a:ext cx="112713" cy="11112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3795" name="Rectangle 115"/>
          <p:cNvSpPr>
            <a:spLocks noChangeArrowheads="1"/>
          </p:cNvSpPr>
          <p:nvPr/>
        </p:nvSpPr>
        <p:spPr bwMode="auto">
          <a:xfrm>
            <a:off x="3657600" y="2514600"/>
            <a:ext cx="561757"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dirty="0">
                <a:solidFill>
                  <a:srgbClr val="000000"/>
                </a:solidFill>
                <a:latin typeface="Myriad Pro" pitchFamily="34" charset="0"/>
              </a:rPr>
              <a:t>Surplus</a:t>
            </a:r>
            <a:endParaRPr lang="en-US" sz="1400" dirty="0">
              <a:latin typeface="Myriad Pro" pitchFamily="34" charset="0"/>
            </a:endParaRPr>
          </a:p>
        </p:txBody>
      </p:sp>
      <p:sp>
        <p:nvSpPr>
          <p:cNvPr id="583796" name="Rectangle 116"/>
          <p:cNvSpPr>
            <a:spLocks noChangeArrowheads="1"/>
          </p:cNvSpPr>
          <p:nvPr/>
        </p:nvSpPr>
        <p:spPr bwMode="auto">
          <a:xfrm>
            <a:off x="2877080" y="5833006"/>
            <a:ext cx="993775"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marL="1588" indent="-1588"/>
            <a:r>
              <a:rPr lang="en-US" sz="1400" dirty="0">
                <a:solidFill>
                  <a:srgbClr val="000000"/>
                </a:solidFill>
                <a:latin typeface="Myriad Pro" pitchFamily="34" charset="0"/>
              </a:rPr>
              <a:t>Quantity demanded</a:t>
            </a:r>
            <a:endParaRPr lang="en-US" sz="1400" dirty="0">
              <a:latin typeface="Myriad Pro" pitchFamily="34" charset="0"/>
            </a:endParaRPr>
          </a:p>
        </p:txBody>
      </p:sp>
      <p:sp>
        <p:nvSpPr>
          <p:cNvPr id="583797" name="Rectangle 117"/>
          <p:cNvSpPr>
            <a:spLocks noChangeArrowheads="1"/>
          </p:cNvSpPr>
          <p:nvPr/>
        </p:nvSpPr>
        <p:spPr bwMode="auto">
          <a:xfrm>
            <a:off x="4244975" y="5870573"/>
            <a:ext cx="746125"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marL="1588" indent="-1588"/>
            <a:r>
              <a:rPr lang="en-US" sz="1400" dirty="0">
                <a:solidFill>
                  <a:srgbClr val="000000"/>
                </a:solidFill>
                <a:latin typeface="Myriad Pro" pitchFamily="34" charset="0"/>
              </a:rPr>
              <a:t>Quantity supplied</a:t>
            </a:r>
            <a:endParaRPr lang="en-US" sz="1400" dirty="0">
              <a:latin typeface="Myriad Pro" pitchFamily="34" charset="0"/>
            </a:endParaRPr>
          </a:p>
        </p:txBody>
      </p:sp>
      <p:cxnSp>
        <p:nvCxnSpPr>
          <p:cNvPr id="583801" name="Straight Connector 86"/>
          <p:cNvCxnSpPr>
            <a:cxnSpLocks noChangeShapeType="1"/>
          </p:cNvCxnSpPr>
          <p:nvPr/>
        </p:nvCxnSpPr>
        <p:spPr bwMode="auto">
          <a:xfrm>
            <a:off x="4090988" y="3959225"/>
            <a:ext cx="0" cy="1063625"/>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sp>
        <p:nvSpPr>
          <p:cNvPr id="583807" name="Rectangle 127"/>
          <p:cNvSpPr>
            <a:spLocks noGrp="1" noRot="1" noChangeArrowheads="1"/>
          </p:cNvSpPr>
          <p:nvPr>
            <p:ph type="title"/>
          </p:nvPr>
        </p:nvSpPr>
        <p:spPr/>
        <p:txBody>
          <a:bodyPr>
            <a:noAutofit/>
          </a:bodyPr>
          <a:lstStyle/>
          <a:p>
            <a:r>
              <a:rPr lang="en-US" sz="3200" dirty="0"/>
              <a:t>Why Does the Market Price </a:t>
            </a:r>
            <a:r>
              <a:rPr lang="en-US" sz="3200" dirty="0" smtClean="0"/>
              <a:t>tends to Fall </a:t>
            </a:r>
            <a:br>
              <a:rPr lang="en-US" sz="3200" dirty="0" smtClean="0"/>
            </a:br>
            <a:r>
              <a:rPr lang="en-US" sz="3200" dirty="0" smtClean="0"/>
              <a:t>if </a:t>
            </a:r>
            <a:r>
              <a:rPr lang="en-US" sz="3200" dirty="0"/>
              <a:t>It Is Above </a:t>
            </a:r>
            <a:r>
              <a:rPr lang="en-US" sz="3200" dirty="0" smtClean="0"/>
              <a:t>the Equilibrium </a:t>
            </a:r>
            <a:r>
              <a:rPr lang="en-US" sz="3200" dirty="0"/>
              <a:t>Price?</a:t>
            </a:r>
          </a:p>
        </p:txBody>
      </p:sp>
      <p:sp>
        <p:nvSpPr>
          <p:cNvPr id="66" name="TextBox 29"/>
          <p:cNvSpPr txBox="1">
            <a:spLocks noChangeArrowheads="1"/>
          </p:cNvSpPr>
          <p:nvPr/>
        </p:nvSpPr>
        <p:spPr bwMode="auto">
          <a:xfrm>
            <a:off x="762001" y="1096963"/>
            <a:ext cx="136048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a:t>
            </a:r>
            <a:r>
              <a:rPr lang="en-US" sz="1400" dirty="0" smtClean="0">
                <a:latin typeface="Myriad Pro" pitchFamily="34" charset="0"/>
                <a:ea typeface="MS PGothic" pitchFamily="34" charset="-128"/>
              </a:rPr>
              <a:t>cotton </a:t>
            </a:r>
            <a:r>
              <a:rPr lang="en-US" sz="1400" dirty="0">
                <a:latin typeface="Myriad Pro" pitchFamily="34" charset="0"/>
                <a:ea typeface="MS PGothic" pitchFamily="34" charset="-128"/>
              </a:rPr>
              <a:t>(per pound)</a:t>
            </a:r>
          </a:p>
        </p:txBody>
      </p:sp>
      <p:sp>
        <p:nvSpPr>
          <p:cNvPr id="67" name="TextBox 30"/>
          <p:cNvSpPr txBox="1">
            <a:spLocks noChangeArrowheads="1"/>
          </p:cNvSpPr>
          <p:nvPr/>
        </p:nvSpPr>
        <p:spPr bwMode="auto">
          <a:xfrm>
            <a:off x="5454650" y="5715000"/>
            <a:ext cx="216535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 (billions </a:t>
            </a:r>
            <a:r>
              <a:rPr lang="en-US" sz="1400" dirty="0">
                <a:latin typeface="Myriad Pro" pitchFamily="34" charset="0"/>
                <a:ea typeface="MS PGothic" pitchFamily="34" charset="-128"/>
              </a:rPr>
              <a:t>of pounds)</a:t>
            </a:r>
          </a:p>
        </p:txBody>
      </p:sp>
      <p:cxnSp>
        <p:nvCxnSpPr>
          <p:cNvPr id="68" name="Straight Connector 86"/>
          <p:cNvCxnSpPr>
            <a:cxnSpLocks noChangeShapeType="1"/>
          </p:cNvCxnSpPr>
          <p:nvPr/>
        </p:nvCxnSpPr>
        <p:spPr bwMode="auto">
          <a:xfrm>
            <a:off x="3352800" y="2971800"/>
            <a:ext cx="1188720" cy="3175"/>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sp>
        <p:nvSpPr>
          <p:cNvPr id="69" name="Text Box 14"/>
          <p:cNvSpPr txBox="1">
            <a:spLocks noChangeArrowheads="1"/>
          </p:cNvSpPr>
          <p:nvPr/>
        </p:nvSpPr>
        <p:spPr bwMode="auto">
          <a:xfrm>
            <a:off x="5029200" y="1981200"/>
            <a:ext cx="3810000" cy="830997"/>
          </a:xfrm>
          <a:prstGeom prst="rect">
            <a:avLst/>
          </a:prstGeom>
          <a:noFill/>
          <a:ln>
            <a:noFill/>
          </a:ln>
          <a:effectLst/>
          <a:extLst/>
        </p:spPr>
        <p:txBody>
          <a:bodyPr wrap="square">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sz="2400" b="1" i="1" dirty="0" smtClean="0">
                <a:solidFill>
                  <a:srgbClr val="990033"/>
                </a:solidFill>
                <a:latin typeface="Myriad Pro" pitchFamily="34" charset="0"/>
              </a:rPr>
              <a:t>Surpluses</a:t>
            </a:r>
            <a:r>
              <a:rPr lang="en-US" sz="2400" i="1" dirty="0" smtClean="0">
                <a:solidFill>
                  <a:schemeClr val="tx1">
                    <a:lumMod val="75000"/>
                    <a:lumOff val="25000"/>
                  </a:schemeClr>
                </a:solidFill>
                <a:latin typeface="Myriad Pro" pitchFamily="34" charset="0"/>
              </a:rPr>
              <a:t> do not last long:  why?</a:t>
            </a:r>
            <a:endParaRPr lang="en-US" sz="2400" i="1" dirty="0">
              <a:solidFill>
                <a:schemeClr val="tx1">
                  <a:lumMod val="75000"/>
                  <a:lumOff val="25000"/>
                </a:schemeClr>
              </a:solidFill>
              <a:latin typeface="Myriad Pro" pitchFamily="34" charset="0"/>
            </a:endParaRPr>
          </a:p>
        </p:txBody>
      </p:sp>
    </p:spTree>
    <p:extLst>
      <p:ext uri="{BB962C8B-B14F-4D97-AF65-F5344CB8AC3E}">
        <p14:creationId xmlns:p14="http://schemas.microsoft.com/office/powerpoint/2010/main" xmlns="" val="8606981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3802"/>
                                        </p:tgtEl>
                                        <p:attrNameLst>
                                          <p:attrName>style.visibility</p:attrName>
                                        </p:attrNameLst>
                                      </p:cBhvr>
                                      <p:to>
                                        <p:strVal val="visible"/>
                                      </p:to>
                                    </p:set>
                                    <p:animEffect transition="in" filter="fade">
                                      <p:cBhvr>
                                        <p:cTn id="7" dur="500"/>
                                        <p:tgtEl>
                                          <p:spTgt spid="5838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3793"/>
                                        </p:tgtEl>
                                        <p:attrNameLst>
                                          <p:attrName>style.visibility</p:attrName>
                                        </p:attrNameLst>
                                      </p:cBhvr>
                                      <p:to>
                                        <p:strVal val="visible"/>
                                      </p:to>
                                    </p:set>
                                    <p:animEffect transition="in" filter="fade">
                                      <p:cBhvr>
                                        <p:cTn id="10" dur="500"/>
                                        <p:tgtEl>
                                          <p:spTgt spid="583793"/>
                                        </p:tgtEl>
                                      </p:cBhvr>
                                    </p:animEffect>
                                  </p:childTnLst>
                                </p:cTn>
                              </p:par>
                              <p:par>
                                <p:cTn id="11" presetID="10" presetClass="entr" presetSubtype="0" fill="hold" nodeType="withEffect">
                                  <p:stCondLst>
                                    <p:cond delay="0"/>
                                  </p:stCondLst>
                                  <p:childTnLst>
                                    <p:set>
                                      <p:cBhvr>
                                        <p:cTn id="12" dur="1" fill="hold">
                                          <p:stCondLst>
                                            <p:cond delay="0"/>
                                          </p:stCondLst>
                                        </p:cTn>
                                        <p:tgtEl>
                                          <p:spTgt spid="583804"/>
                                        </p:tgtEl>
                                        <p:attrNameLst>
                                          <p:attrName>style.visibility</p:attrName>
                                        </p:attrNameLst>
                                      </p:cBhvr>
                                      <p:to>
                                        <p:strVal val="visible"/>
                                      </p:to>
                                    </p:set>
                                    <p:animEffect transition="in" filter="fade">
                                      <p:cBhvr>
                                        <p:cTn id="13" dur="500"/>
                                        <p:tgtEl>
                                          <p:spTgt spid="58380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3773"/>
                                        </p:tgtEl>
                                        <p:attrNameLst>
                                          <p:attrName>style.visibility</p:attrName>
                                        </p:attrNameLst>
                                      </p:cBhvr>
                                      <p:to>
                                        <p:strVal val="visible"/>
                                      </p:to>
                                    </p:set>
                                    <p:animEffect transition="in" filter="fade">
                                      <p:cBhvr>
                                        <p:cTn id="16" dur="500"/>
                                        <p:tgtEl>
                                          <p:spTgt spid="5837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3796"/>
                                        </p:tgtEl>
                                        <p:attrNameLst>
                                          <p:attrName>style.visibility</p:attrName>
                                        </p:attrNameLst>
                                      </p:cBhvr>
                                      <p:to>
                                        <p:strVal val="visible"/>
                                      </p:to>
                                    </p:set>
                                    <p:animEffect transition="in" filter="fade">
                                      <p:cBhvr>
                                        <p:cTn id="19" dur="500"/>
                                        <p:tgtEl>
                                          <p:spTgt spid="5837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3785"/>
                                        </p:tgtEl>
                                        <p:attrNameLst>
                                          <p:attrName>style.visibility</p:attrName>
                                        </p:attrNameLst>
                                      </p:cBhvr>
                                      <p:to>
                                        <p:strVal val="visible"/>
                                      </p:to>
                                    </p:set>
                                    <p:animEffect transition="in" filter="fade">
                                      <p:cBhvr>
                                        <p:cTn id="22" dur="500"/>
                                        <p:tgtEl>
                                          <p:spTgt spid="5837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nodeType="withEffect">
                                  <p:stCondLst>
                                    <p:cond delay="0"/>
                                  </p:stCondLst>
                                  <p:childTnLst>
                                    <p:set>
                                      <p:cBhvr>
                                        <p:cTn id="29" dur="1" fill="hold">
                                          <p:stCondLst>
                                            <p:cond delay="0"/>
                                          </p:stCondLst>
                                        </p:cTn>
                                        <p:tgtEl>
                                          <p:spTgt spid="583803"/>
                                        </p:tgtEl>
                                        <p:attrNameLst>
                                          <p:attrName>style.visibility</p:attrName>
                                        </p:attrNameLst>
                                      </p:cBhvr>
                                      <p:to>
                                        <p:strVal val="visible"/>
                                      </p:to>
                                    </p:set>
                                    <p:animEffect transition="in" filter="fade">
                                      <p:cBhvr>
                                        <p:cTn id="30" dur="500"/>
                                        <p:tgtEl>
                                          <p:spTgt spid="58380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3794"/>
                                        </p:tgtEl>
                                        <p:attrNameLst>
                                          <p:attrName>style.visibility</p:attrName>
                                        </p:attrNameLst>
                                      </p:cBhvr>
                                      <p:to>
                                        <p:strVal val="visible"/>
                                      </p:to>
                                    </p:set>
                                    <p:animEffect transition="in" filter="fade">
                                      <p:cBhvr>
                                        <p:cTn id="33" dur="500"/>
                                        <p:tgtEl>
                                          <p:spTgt spid="58379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3772"/>
                                        </p:tgtEl>
                                        <p:attrNameLst>
                                          <p:attrName>style.visibility</p:attrName>
                                        </p:attrNameLst>
                                      </p:cBhvr>
                                      <p:to>
                                        <p:strVal val="visible"/>
                                      </p:to>
                                    </p:set>
                                    <p:animEffect transition="in" filter="fade">
                                      <p:cBhvr>
                                        <p:cTn id="36" dur="500"/>
                                        <p:tgtEl>
                                          <p:spTgt spid="58377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3797"/>
                                        </p:tgtEl>
                                        <p:attrNameLst>
                                          <p:attrName>style.visibility</p:attrName>
                                        </p:attrNameLst>
                                      </p:cBhvr>
                                      <p:to>
                                        <p:strVal val="visible"/>
                                      </p:to>
                                    </p:set>
                                    <p:animEffect transition="in" filter="fade">
                                      <p:cBhvr>
                                        <p:cTn id="39" dur="500"/>
                                        <p:tgtEl>
                                          <p:spTgt spid="58379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3778"/>
                                        </p:tgtEl>
                                        <p:attrNameLst>
                                          <p:attrName>style.visibility</p:attrName>
                                        </p:attrNameLst>
                                      </p:cBhvr>
                                      <p:to>
                                        <p:strVal val="visible"/>
                                      </p:to>
                                    </p:set>
                                    <p:animEffect transition="in" filter="fade">
                                      <p:cBhvr>
                                        <p:cTn id="42" dur="500"/>
                                        <p:tgtEl>
                                          <p:spTgt spid="58377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83792"/>
                                        </p:tgtEl>
                                        <p:attrNameLst>
                                          <p:attrName>style.visibility</p:attrName>
                                        </p:attrNameLst>
                                      </p:cBhvr>
                                      <p:to>
                                        <p:strVal val="visible"/>
                                      </p:to>
                                    </p:set>
                                    <p:animEffect transition="in" filter="fade">
                                      <p:cBhvr>
                                        <p:cTn id="47" dur="500"/>
                                        <p:tgtEl>
                                          <p:spTgt spid="5837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583774"/>
                                        </p:tgtEl>
                                        <p:attrNameLst>
                                          <p:attrName>style.visibility</p:attrName>
                                        </p:attrNameLst>
                                      </p:cBhvr>
                                      <p:to>
                                        <p:strVal val="visible"/>
                                      </p:to>
                                    </p:set>
                                    <p:animEffect transition="in" filter="fade">
                                      <p:cBhvr>
                                        <p:cTn id="51" dur="500"/>
                                        <p:tgtEl>
                                          <p:spTgt spid="58377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83795"/>
                                        </p:tgtEl>
                                        <p:attrNameLst>
                                          <p:attrName>style.visibility</p:attrName>
                                        </p:attrNameLst>
                                      </p:cBhvr>
                                      <p:to>
                                        <p:strVal val="visible"/>
                                      </p:to>
                                    </p:set>
                                    <p:animEffect transition="in" filter="fade">
                                      <p:cBhvr>
                                        <p:cTn id="54" dur="500"/>
                                        <p:tgtEl>
                                          <p:spTgt spid="583795"/>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583694"/>
                                        </p:tgtEl>
                                        <p:attrNameLst>
                                          <p:attrName>style.visibility</p:attrName>
                                        </p:attrNameLst>
                                      </p:cBhvr>
                                      <p:to>
                                        <p:strVal val="visible"/>
                                      </p:to>
                                    </p:set>
                                    <p:animEffect transition="in" filter="fade">
                                      <p:cBhvr>
                                        <p:cTn id="58" dur="500"/>
                                        <p:tgtEl>
                                          <p:spTgt spid="58369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par>
                                <p:cTn id="64" presetID="10" presetClass="exit" presetSubtype="0" fill="hold" grpId="1" nodeType="withEffect">
                                  <p:stCondLst>
                                    <p:cond delay="0"/>
                                  </p:stCondLst>
                                  <p:childTnLst>
                                    <p:animEffect transition="out" filter="fade">
                                      <p:cBhvr>
                                        <p:cTn id="65" dur="500"/>
                                        <p:tgtEl>
                                          <p:spTgt spid="583694"/>
                                        </p:tgtEl>
                                      </p:cBhvr>
                                    </p:animEffect>
                                    <p:set>
                                      <p:cBhvr>
                                        <p:cTn id="66" dur="1" fill="hold">
                                          <p:stCondLst>
                                            <p:cond delay="499"/>
                                          </p:stCondLst>
                                        </p:cTn>
                                        <p:tgtEl>
                                          <p:spTgt spid="58369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nodeType="clickEffect">
                                  <p:stCondLst>
                                    <p:cond delay="0"/>
                                  </p:stCondLst>
                                  <p:childTnLst>
                                    <p:animMotion origin="layout" path="M -3.88889E-6 -3.7037E-7 L 0.00174 0.1338 " pathEditMode="relative" rAng="0" ptsTypes="AA">
                                      <p:cBhvr>
                                        <p:cTn id="70" dur="2000" fill="hold"/>
                                        <p:tgtEl>
                                          <p:spTgt spid="583802"/>
                                        </p:tgtEl>
                                        <p:attrNameLst>
                                          <p:attrName>ppt_x</p:attrName>
                                          <p:attrName>ppt_y</p:attrName>
                                        </p:attrNameLst>
                                      </p:cBhvr>
                                      <p:rCtr x="87" y="6690"/>
                                    </p:animMotion>
                                  </p:childTnLst>
                                </p:cTn>
                              </p:par>
                              <p:par>
                                <p:cTn id="71" presetID="42" presetClass="path" presetSubtype="0" accel="50000" decel="50000" fill="hold" nodeType="withEffect">
                                  <p:stCondLst>
                                    <p:cond delay="0"/>
                                  </p:stCondLst>
                                  <p:childTnLst>
                                    <p:animMotion origin="layout" path="M 2.77778E-6 -4.81481E-6 L 0.00173 0.13311 " pathEditMode="relative" rAng="0" ptsTypes="AA">
                                      <p:cBhvr>
                                        <p:cTn id="72" dur="2000" fill="hold"/>
                                        <p:tgtEl>
                                          <p:spTgt spid="68"/>
                                        </p:tgtEl>
                                        <p:attrNameLst>
                                          <p:attrName>ppt_x</p:attrName>
                                          <p:attrName>ppt_y</p:attrName>
                                        </p:attrNameLst>
                                      </p:cBhvr>
                                      <p:rCtr x="87" y="6644"/>
                                    </p:animMotion>
                                  </p:childTnLst>
                                </p:cTn>
                              </p:par>
                              <p:par>
                                <p:cTn id="73" presetID="10" presetClass="exit" presetSubtype="0" fill="hold" nodeType="withEffect">
                                  <p:stCondLst>
                                    <p:cond delay="0"/>
                                  </p:stCondLst>
                                  <p:childTnLst>
                                    <p:animEffect transition="out" filter="fade">
                                      <p:cBhvr>
                                        <p:cTn id="74" dur="3000"/>
                                        <p:tgtEl>
                                          <p:spTgt spid="68"/>
                                        </p:tgtEl>
                                      </p:cBhvr>
                                    </p:animEffect>
                                    <p:set>
                                      <p:cBhvr>
                                        <p:cTn id="75" dur="1" fill="hold">
                                          <p:stCondLst>
                                            <p:cond delay="2999"/>
                                          </p:stCondLst>
                                        </p:cTn>
                                        <p:tgtEl>
                                          <p:spTgt spid="68"/>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3000"/>
                                        <p:tgtEl>
                                          <p:spTgt spid="583802"/>
                                        </p:tgtEl>
                                      </p:cBhvr>
                                    </p:animEffect>
                                    <p:set>
                                      <p:cBhvr>
                                        <p:cTn id="78" dur="1" fill="hold">
                                          <p:stCondLst>
                                            <p:cond delay="2999"/>
                                          </p:stCondLst>
                                        </p:cTn>
                                        <p:tgtEl>
                                          <p:spTgt spid="583802"/>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3804"/>
                                        </p:tgtEl>
                                      </p:cBhvr>
                                    </p:animEffect>
                                    <p:set>
                                      <p:cBhvr>
                                        <p:cTn id="81" dur="1" fill="hold">
                                          <p:stCondLst>
                                            <p:cond delay="499"/>
                                          </p:stCondLst>
                                        </p:cTn>
                                        <p:tgtEl>
                                          <p:spTgt spid="583804"/>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583773"/>
                                        </p:tgtEl>
                                      </p:cBhvr>
                                    </p:animEffect>
                                    <p:set>
                                      <p:cBhvr>
                                        <p:cTn id="84" dur="1" fill="hold">
                                          <p:stCondLst>
                                            <p:cond delay="499"/>
                                          </p:stCondLst>
                                        </p:cTn>
                                        <p:tgtEl>
                                          <p:spTgt spid="58377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583796"/>
                                        </p:tgtEl>
                                      </p:cBhvr>
                                    </p:animEffect>
                                    <p:set>
                                      <p:cBhvr>
                                        <p:cTn id="87" dur="1" fill="hold">
                                          <p:stCondLst>
                                            <p:cond delay="499"/>
                                          </p:stCondLst>
                                        </p:cTn>
                                        <p:tgtEl>
                                          <p:spTgt spid="583796"/>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583785"/>
                                        </p:tgtEl>
                                      </p:cBhvr>
                                    </p:animEffect>
                                    <p:set>
                                      <p:cBhvr>
                                        <p:cTn id="90" dur="1" fill="hold">
                                          <p:stCondLst>
                                            <p:cond delay="499"/>
                                          </p:stCondLst>
                                        </p:cTn>
                                        <p:tgtEl>
                                          <p:spTgt spid="583785"/>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583803"/>
                                        </p:tgtEl>
                                      </p:cBhvr>
                                    </p:animEffect>
                                    <p:set>
                                      <p:cBhvr>
                                        <p:cTn id="93" dur="1" fill="hold">
                                          <p:stCondLst>
                                            <p:cond delay="499"/>
                                          </p:stCondLst>
                                        </p:cTn>
                                        <p:tgtEl>
                                          <p:spTgt spid="58380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583772"/>
                                        </p:tgtEl>
                                      </p:cBhvr>
                                    </p:animEffect>
                                    <p:set>
                                      <p:cBhvr>
                                        <p:cTn id="96" dur="1" fill="hold">
                                          <p:stCondLst>
                                            <p:cond delay="499"/>
                                          </p:stCondLst>
                                        </p:cTn>
                                        <p:tgtEl>
                                          <p:spTgt spid="583772"/>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583797"/>
                                        </p:tgtEl>
                                      </p:cBhvr>
                                    </p:animEffect>
                                    <p:set>
                                      <p:cBhvr>
                                        <p:cTn id="99" dur="1" fill="hold">
                                          <p:stCondLst>
                                            <p:cond delay="499"/>
                                          </p:stCondLst>
                                        </p:cTn>
                                        <p:tgtEl>
                                          <p:spTgt spid="583797"/>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583778"/>
                                        </p:tgtEl>
                                      </p:cBhvr>
                                    </p:animEffect>
                                    <p:set>
                                      <p:cBhvr>
                                        <p:cTn id="102" dur="1" fill="hold">
                                          <p:stCondLst>
                                            <p:cond delay="499"/>
                                          </p:stCondLst>
                                        </p:cTn>
                                        <p:tgtEl>
                                          <p:spTgt spid="58377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583792"/>
                                        </p:tgtEl>
                                      </p:cBhvr>
                                    </p:animEffect>
                                    <p:set>
                                      <p:cBhvr>
                                        <p:cTn id="105" dur="1" fill="hold">
                                          <p:stCondLst>
                                            <p:cond delay="499"/>
                                          </p:stCondLst>
                                        </p:cTn>
                                        <p:tgtEl>
                                          <p:spTgt spid="583792"/>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583774"/>
                                        </p:tgtEl>
                                      </p:cBhvr>
                                    </p:animEffect>
                                    <p:set>
                                      <p:cBhvr>
                                        <p:cTn id="108" dur="1" fill="hold">
                                          <p:stCondLst>
                                            <p:cond delay="499"/>
                                          </p:stCondLst>
                                        </p:cTn>
                                        <p:tgtEl>
                                          <p:spTgt spid="583774"/>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583793"/>
                                        </p:tgtEl>
                                      </p:cBhvr>
                                    </p:animEffect>
                                    <p:set>
                                      <p:cBhvr>
                                        <p:cTn id="111" dur="1" fill="hold">
                                          <p:stCondLst>
                                            <p:cond delay="499"/>
                                          </p:stCondLst>
                                        </p:cTn>
                                        <p:tgtEl>
                                          <p:spTgt spid="583793"/>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583794"/>
                                        </p:tgtEl>
                                      </p:cBhvr>
                                    </p:animEffect>
                                    <p:set>
                                      <p:cBhvr>
                                        <p:cTn id="114" dur="1" fill="hold">
                                          <p:stCondLst>
                                            <p:cond delay="499"/>
                                          </p:stCondLst>
                                        </p:cTn>
                                        <p:tgtEl>
                                          <p:spTgt spid="583794"/>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583795"/>
                                        </p:tgtEl>
                                      </p:cBhvr>
                                    </p:animEffect>
                                    <p:set>
                                      <p:cBhvr>
                                        <p:cTn id="117" dur="1" fill="hold">
                                          <p:stCondLst>
                                            <p:cond delay="499"/>
                                          </p:stCondLst>
                                        </p:cTn>
                                        <p:tgtEl>
                                          <p:spTgt spid="5837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94" grpId="0"/>
      <p:bldP spid="583694" grpId="1"/>
      <p:bldP spid="583772" grpId="0" animBg="1"/>
      <p:bldP spid="583772" grpId="1" animBg="1"/>
      <p:bldP spid="583773" grpId="0" animBg="1"/>
      <p:bldP spid="583773" grpId="1" animBg="1"/>
      <p:bldP spid="583774" grpId="0" animBg="1"/>
      <p:bldP spid="583774" grpId="1" animBg="1"/>
      <p:bldP spid="583778" grpId="0" animBg="1"/>
      <p:bldP spid="583778" grpId="1" animBg="1"/>
      <p:bldP spid="583785" grpId="0" animBg="1"/>
      <p:bldP spid="583785" grpId="1" animBg="1"/>
      <p:bldP spid="583792" grpId="0" animBg="1"/>
      <p:bldP spid="583792" grpId="1" animBg="1"/>
      <p:bldP spid="583793" grpId="0" animBg="1"/>
      <p:bldP spid="583793" grpId="1" animBg="1"/>
      <p:bldP spid="583794" grpId="0" animBg="1"/>
      <p:bldP spid="583794" grpId="1" animBg="1"/>
      <p:bldP spid="583795" grpId="0"/>
      <p:bldP spid="583795" grpId="1"/>
      <p:bldP spid="583796" grpId="0"/>
      <p:bldP spid="583796" grpId="1"/>
      <p:bldP spid="583797" grpId="0"/>
      <p:bldP spid="583797" grpId="1"/>
      <p:bldP spid="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835" name="Freeform 107"/>
          <p:cNvSpPr>
            <a:spLocks/>
          </p:cNvSpPr>
          <p:nvPr/>
        </p:nvSpPr>
        <p:spPr bwMode="auto">
          <a:xfrm>
            <a:off x="3703638" y="4387850"/>
            <a:ext cx="1033462" cy="133350"/>
          </a:xfrm>
          <a:custGeom>
            <a:avLst/>
            <a:gdLst>
              <a:gd name="T0" fmla="*/ 0 w 178"/>
              <a:gd name="T1" fmla="*/ 0 h 25"/>
              <a:gd name="T2" fmla="*/ 16 w 178"/>
              <a:gd name="T3" fmla="*/ 15 h 25"/>
              <a:gd name="T4" fmla="*/ 81 w 178"/>
              <a:gd name="T5" fmla="*/ 15 h 25"/>
              <a:gd name="T6" fmla="*/ 91 w 178"/>
              <a:gd name="T7" fmla="*/ 25 h 25"/>
              <a:gd name="T8" fmla="*/ 102 w 178"/>
              <a:gd name="T9" fmla="*/ 15 h 25"/>
              <a:gd name="T10" fmla="*/ 162 w 178"/>
              <a:gd name="T11" fmla="*/ 15 h 25"/>
              <a:gd name="T12" fmla="*/ 178 w 17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78" h="25">
                <a:moveTo>
                  <a:pt x="0" y="0"/>
                </a:moveTo>
                <a:cubicBezTo>
                  <a:pt x="0" y="10"/>
                  <a:pt x="3" y="15"/>
                  <a:pt x="16" y="15"/>
                </a:cubicBezTo>
                <a:cubicBezTo>
                  <a:pt x="19" y="15"/>
                  <a:pt x="78" y="15"/>
                  <a:pt x="81" y="15"/>
                </a:cubicBezTo>
                <a:cubicBezTo>
                  <a:pt x="84" y="15"/>
                  <a:pt x="91" y="17"/>
                  <a:pt x="91" y="25"/>
                </a:cubicBezTo>
                <a:cubicBezTo>
                  <a:pt x="91" y="17"/>
                  <a:pt x="98" y="15"/>
                  <a:pt x="102" y="15"/>
                </a:cubicBezTo>
                <a:cubicBezTo>
                  <a:pt x="104" y="15"/>
                  <a:pt x="159" y="15"/>
                  <a:pt x="162" y="15"/>
                </a:cubicBezTo>
                <a:cubicBezTo>
                  <a:pt x="175" y="15"/>
                  <a:pt x="178" y="10"/>
                  <a:pt x="178" y="0"/>
                </a:cubicBezTo>
              </a:path>
            </a:pathLst>
          </a:custGeom>
          <a:noFill/>
          <a:ln w="30163" cap="flat">
            <a:solidFill>
              <a:srgbClr val="6D6F71"/>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cxnSp>
        <p:nvCxnSpPr>
          <p:cNvPr id="69" name="Straight Connector 86"/>
          <p:cNvCxnSpPr>
            <a:cxnSpLocks noChangeShapeType="1"/>
          </p:cNvCxnSpPr>
          <p:nvPr/>
        </p:nvCxnSpPr>
        <p:spPr bwMode="auto">
          <a:xfrm flipV="1">
            <a:off x="3711573" y="4341015"/>
            <a:ext cx="1062038" cy="7676"/>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sp>
        <p:nvSpPr>
          <p:cNvPr id="585731" name="Text Box 3"/>
          <p:cNvSpPr txBox="1">
            <a:spLocks noChangeArrowheads="1"/>
          </p:cNvSpPr>
          <p:nvPr/>
        </p:nvSpPr>
        <p:spPr bwMode="auto">
          <a:xfrm>
            <a:off x="457200" y="152400"/>
            <a:ext cx="82296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type="none" w="med"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spcBef>
                <a:spcPct val="50000"/>
              </a:spcBef>
            </a:pPr>
            <a:endParaRPr lang="en-US" sz="3600" b="1">
              <a:solidFill>
                <a:srgbClr val="993366"/>
              </a:solidFill>
              <a:latin typeface="Myriad Pro" pitchFamily="34" charset="0"/>
            </a:endParaRPr>
          </a:p>
        </p:txBody>
      </p:sp>
      <p:cxnSp>
        <p:nvCxnSpPr>
          <p:cNvPr id="585847" name="Straight Connector 86"/>
          <p:cNvCxnSpPr>
            <a:cxnSpLocks noChangeShapeType="1"/>
            <a:stCxn id="585775" idx="0"/>
          </p:cNvCxnSpPr>
          <p:nvPr/>
        </p:nvCxnSpPr>
        <p:spPr bwMode="auto">
          <a:xfrm flipV="1">
            <a:off x="1947863" y="4344194"/>
            <a:ext cx="1737360" cy="5556"/>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85845" name="Straight Connector 86"/>
          <p:cNvCxnSpPr>
            <a:cxnSpLocks noChangeShapeType="1"/>
          </p:cNvCxnSpPr>
          <p:nvPr/>
        </p:nvCxnSpPr>
        <p:spPr bwMode="auto">
          <a:xfrm>
            <a:off x="2151063" y="3911600"/>
            <a:ext cx="1882775" cy="7938"/>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85846" name="Straight Connector 86"/>
          <p:cNvCxnSpPr>
            <a:cxnSpLocks noChangeShapeType="1"/>
          </p:cNvCxnSpPr>
          <p:nvPr/>
        </p:nvCxnSpPr>
        <p:spPr bwMode="auto">
          <a:xfrm>
            <a:off x="4100513" y="3919538"/>
            <a:ext cx="0" cy="1109662"/>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sp>
        <p:nvSpPr>
          <p:cNvPr id="585752" name="Line 24"/>
          <p:cNvSpPr>
            <a:spLocks noChangeShapeType="1"/>
          </p:cNvSpPr>
          <p:nvPr/>
        </p:nvSpPr>
        <p:spPr bwMode="auto">
          <a:xfrm flipV="1">
            <a:off x="1947863" y="1066800"/>
            <a:ext cx="0" cy="3922713"/>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53" name="Freeform 25"/>
          <p:cNvSpPr>
            <a:spLocks/>
          </p:cNvSpPr>
          <p:nvPr/>
        </p:nvSpPr>
        <p:spPr bwMode="auto">
          <a:xfrm>
            <a:off x="1947863" y="5075238"/>
            <a:ext cx="168275" cy="160337"/>
          </a:xfrm>
          <a:custGeom>
            <a:avLst/>
            <a:gdLst>
              <a:gd name="T0" fmla="*/ 95 w 95"/>
              <a:gd name="T1" fmla="*/ 97 h 97"/>
              <a:gd name="T2" fmla="*/ 0 w 95"/>
              <a:gd name="T3" fmla="*/ 97 h 97"/>
              <a:gd name="T4" fmla="*/ 0 w 95"/>
              <a:gd name="T5" fmla="*/ 0 h 97"/>
            </a:gdLst>
            <a:ahLst/>
            <a:cxnLst>
              <a:cxn ang="0">
                <a:pos x="T0" y="T1"/>
              </a:cxn>
              <a:cxn ang="0">
                <a:pos x="T2" y="T3"/>
              </a:cxn>
              <a:cxn ang="0">
                <a:pos x="T4" y="T5"/>
              </a:cxn>
            </a:cxnLst>
            <a:rect l="0" t="0" r="r" b="b"/>
            <a:pathLst>
              <a:path w="95" h="97">
                <a:moveTo>
                  <a:pt x="95" y="97"/>
                </a:moveTo>
                <a:lnTo>
                  <a:pt x="0" y="97"/>
                </a:lnTo>
                <a:lnTo>
                  <a:pt x="0" y="0"/>
                </a:lnTo>
              </a:path>
            </a:pathLst>
          </a:custGeom>
          <a:noFill/>
          <a:ln w="952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5754" name="Line 26"/>
          <p:cNvSpPr>
            <a:spLocks noChangeShapeType="1"/>
          </p:cNvSpPr>
          <p:nvPr/>
        </p:nvSpPr>
        <p:spPr bwMode="auto">
          <a:xfrm flipH="1">
            <a:off x="2271713" y="5235575"/>
            <a:ext cx="4824412"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55" name="Rectangle 27"/>
          <p:cNvSpPr>
            <a:spLocks noChangeArrowheads="1"/>
          </p:cNvSpPr>
          <p:nvPr/>
        </p:nvSpPr>
        <p:spPr bwMode="auto">
          <a:xfrm>
            <a:off x="2749550" y="527685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7</a:t>
            </a:r>
            <a:endParaRPr lang="en-US" sz="1400">
              <a:latin typeface="Myriad Pro" pitchFamily="34" charset="0"/>
            </a:endParaRPr>
          </a:p>
        </p:txBody>
      </p:sp>
      <p:sp>
        <p:nvSpPr>
          <p:cNvPr id="585756" name="Rectangle 28"/>
          <p:cNvSpPr>
            <a:spLocks noChangeArrowheads="1"/>
          </p:cNvSpPr>
          <p:nvPr/>
        </p:nvSpPr>
        <p:spPr bwMode="auto">
          <a:xfrm>
            <a:off x="1746250" y="527685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a:t>
            </a:r>
            <a:endParaRPr lang="en-US" sz="1400">
              <a:latin typeface="Myriad Pro" pitchFamily="34" charset="0"/>
            </a:endParaRPr>
          </a:p>
        </p:txBody>
      </p:sp>
      <p:sp>
        <p:nvSpPr>
          <p:cNvPr id="585757" name="Rectangle 29"/>
          <p:cNvSpPr>
            <a:spLocks noChangeArrowheads="1"/>
          </p:cNvSpPr>
          <p:nvPr/>
        </p:nvSpPr>
        <p:spPr bwMode="auto">
          <a:xfrm>
            <a:off x="3984625"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a:t>
            </a:r>
            <a:endParaRPr lang="en-US" sz="1400">
              <a:latin typeface="Myriad Pro" pitchFamily="34" charset="0"/>
            </a:endParaRPr>
          </a:p>
        </p:txBody>
      </p:sp>
      <p:sp>
        <p:nvSpPr>
          <p:cNvPr id="585758" name="Rectangle 30"/>
          <p:cNvSpPr>
            <a:spLocks noChangeArrowheads="1"/>
          </p:cNvSpPr>
          <p:nvPr/>
        </p:nvSpPr>
        <p:spPr bwMode="auto">
          <a:xfrm>
            <a:off x="6129338"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a:t>
            </a:r>
            <a:endParaRPr lang="en-US" sz="1400">
              <a:latin typeface="Myriad Pro" pitchFamily="34" charset="0"/>
            </a:endParaRPr>
          </a:p>
        </p:txBody>
      </p:sp>
      <p:sp>
        <p:nvSpPr>
          <p:cNvPr id="585759" name="Rectangle 31"/>
          <p:cNvSpPr>
            <a:spLocks noChangeArrowheads="1"/>
          </p:cNvSpPr>
          <p:nvPr/>
        </p:nvSpPr>
        <p:spPr bwMode="auto">
          <a:xfrm>
            <a:off x="5272088"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13</a:t>
            </a:r>
            <a:endParaRPr lang="en-US" sz="1400">
              <a:latin typeface="Myriad Pro" pitchFamily="34" charset="0"/>
            </a:endParaRPr>
          </a:p>
        </p:txBody>
      </p:sp>
      <p:sp>
        <p:nvSpPr>
          <p:cNvPr id="585760" name="Rectangle 32"/>
          <p:cNvSpPr>
            <a:spLocks noChangeArrowheads="1"/>
          </p:cNvSpPr>
          <p:nvPr/>
        </p:nvSpPr>
        <p:spPr bwMode="auto">
          <a:xfrm>
            <a:off x="6986588" y="5276850"/>
            <a:ext cx="18274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a:t>
            </a:r>
            <a:endParaRPr lang="en-US" sz="1400">
              <a:latin typeface="Myriad Pro" pitchFamily="34" charset="0"/>
            </a:endParaRPr>
          </a:p>
        </p:txBody>
      </p:sp>
      <p:sp>
        <p:nvSpPr>
          <p:cNvPr id="585771" name="Line 43"/>
          <p:cNvSpPr>
            <a:spLocks noChangeShapeType="1"/>
          </p:cNvSpPr>
          <p:nvPr/>
        </p:nvSpPr>
        <p:spPr bwMode="auto">
          <a:xfrm>
            <a:off x="1947863" y="2144713"/>
            <a:ext cx="138112"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72" name="Line 44"/>
          <p:cNvSpPr>
            <a:spLocks noChangeShapeType="1"/>
          </p:cNvSpPr>
          <p:nvPr/>
        </p:nvSpPr>
        <p:spPr bwMode="auto">
          <a:xfrm>
            <a:off x="1947863" y="2586038"/>
            <a:ext cx="138112"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73" name="Line 45"/>
          <p:cNvSpPr>
            <a:spLocks noChangeShapeType="1"/>
          </p:cNvSpPr>
          <p:nvPr/>
        </p:nvSpPr>
        <p:spPr bwMode="auto">
          <a:xfrm>
            <a:off x="1947863" y="3024188"/>
            <a:ext cx="138112"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74" name="Line 46"/>
          <p:cNvSpPr>
            <a:spLocks noChangeShapeType="1"/>
          </p:cNvSpPr>
          <p:nvPr/>
        </p:nvSpPr>
        <p:spPr bwMode="auto">
          <a:xfrm>
            <a:off x="1947863" y="3470275"/>
            <a:ext cx="138112"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75" name="Line 47"/>
          <p:cNvSpPr>
            <a:spLocks noChangeShapeType="1"/>
          </p:cNvSpPr>
          <p:nvPr/>
        </p:nvSpPr>
        <p:spPr bwMode="auto">
          <a:xfrm>
            <a:off x="1947863" y="4349750"/>
            <a:ext cx="138112"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76" name="Line 48"/>
          <p:cNvSpPr>
            <a:spLocks noChangeShapeType="1"/>
          </p:cNvSpPr>
          <p:nvPr/>
        </p:nvSpPr>
        <p:spPr bwMode="auto">
          <a:xfrm>
            <a:off x="1947863" y="3911600"/>
            <a:ext cx="138112"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77" name="Line 49"/>
          <p:cNvSpPr>
            <a:spLocks noChangeShapeType="1"/>
          </p:cNvSpPr>
          <p:nvPr/>
        </p:nvSpPr>
        <p:spPr bwMode="auto">
          <a:xfrm>
            <a:off x="1947863" y="4789488"/>
            <a:ext cx="138112" cy="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78" name="Line 50"/>
          <p:cNvSpPr>
            <a:spLocks noChangeShapeType="1"/>
          </p:cNvSpPr>
          <p:nvPr/>
        </p:nvSpPr>
        <p:spPr bwMode="auto">
          <a:xfrm flipV="1">
            <a:off x="2805113" y="5106988"/>
            <a:ext cx="0" cy="128587"/>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79" name="Line 51"/>
          <p:cNvSpPr>
            <a:spLocks noChangeShapeType="1"/>
          </p:cNvSpPr>
          <p:nvPr/>
        </p:nvSpPr>
        <p:spPr bwMode="auto">
          <a:xfrm flipV="1">
            <a:off x="3703638" y="5106988"/>
            <a:ext cx="0" cy="128587"/>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80" name="Line 52"/>
          <p:cNvSpPr>
            <a:spLocks noChangeShapeType="1"/>
          </p:cNvSpPr>
          <p:nvPr/>
        </p:nvSpPr>
        <p:spPr bwMode="auto">
          <a:xfrm flipV="1">
            <a:off x="4092575" y="5106988"/>
            <a:ext cx="0" cy="128587"/>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81" name="Line 53"/>
          <p:cNvSpPr>
            <a:spLocks noChangeShapeType="1"/>
          </p:cNvSpPr>
          <p:nvPr/>
        </p:nvSpPr>
        <p:spPr bwMode="auto">
          <a:xfrm flipV="1">
            <a:off x="4737100" y="5106988"/>
            <a:ext cx="0" cy="128587"/>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82" name="Line 54"/>
          <p:cNvSpPr>
            <a:spLocks noChangeShapeType="1"/>
          </p:cNvSpPr>
          <p:nvPr/>
        </p:nvSpPr>
        <p:spPr bwMode="auto">
          <a:xfrm flipV="1">
            <a:off x="5380038" y="5106988"/>
            <a:ext cx="0" cy="128587"/>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83" name="Line 55"/>
          <p:cNvSpPr>
            <a:spLocks noChangeShapeType="1"/>
          </p:cNvSpPr>
          <p:nvPr/>
        </p:nvSpPr>
        <p:spPr bwMode="auto">
          <a:xfrm flipV="1">
            <a:off x="6238875" y="5106988"/>
            <a:ext cx="0" cy="128587"/>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84" name="Line 56"/>
          <p:cNvSpPr>
            <a:spLocks noChangeShapeType="1"/>
          </p:cNvSpPr>
          <p:nvPr/>
        </p:nvSpPr>
        <p:spPr bwMode="auto">
          <a:xfrm flipV="1">
            <a:off x="7096125" y="5106988"/>
            <a:ext cx="0" cy="128587"/>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785" name="Rectangle 57"/>
          <p:cNvSpPr>
            <a:spLocks noChangeArrowheads="1"/>
          </p:cNvSpPr>
          <p:nvPr/>
        </p:nvSpPr>
        <p:spPr bwMode="auto">
          <a:xfrm>
            <a:off x="1381125" y="2036763"/>
            <a:ext cx="40235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$2.00</a:t>
            </a:r>
            <a:endParaRPr lang="en-US" sz="1400">
              <a:latin typeface="Myriad Pro" pitchFamily="34" charset="0"/>
            </a:endParaRPr>
          </a:p>
        </p:txBody>
      </p:sp>
      <p:sp>
        <p:nvSpPr>
          <p:cNvPr id="585786" name="Rectangle 58"/>
          <p:cNvSpPr>
            <a:spLocks noChangeArrowheads="1"/>
          </p:cNvSpPr>
          <p:nvPr/>
        </p:nvSpPr>
        <p:spPr bwMode="auto">
          <a:xfrm>
            <a:off x="1489075" y="2478088"/>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1.75</a:t>
            </a:r>
            <a:endParaRPr lang="en-US" sz="1400">
              <a:latin typeface="Myriad Pro" pitchFamily="34" charset="0"/>
            </a:endParaRPr>
          </a:p>
        </p:txBody>
      </p:sp>
      <p:sp>
        <p:nvSpPr>
          <p:cNvPr id="585787" name="Rectangle 59"/>
          <p:cNvSpPr>
            <a:spLocks noChangeArrowheads="1"/>
          </p:cNvSpPr>
          <p:nvPr/>
        </p:nvSpPr>
        <p:spPr bwMode="auto">
          <a:xfrm>
            <a:off x="1489075" y="2919413"/>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1.50</a:t>
            </a:r>
            <a:endParaRPr lang="en-US" sz="1400">
              <a:latin typeface="Myriad Pro" pitchFamily="34" charset="0"/>
            </a:endParaRPr>
          </a:p>
        </p:txBody>
      </p:sp>
      <p:sp>
        <p:nvSpPr>
          <p:cNvPr id="585788" name="Rectangle 60"/>
          <p:cNvSpPr>
            <a:spLocks noChangeArrowheads="1"/>
          </p:cNvSpPr>
          <p:nvPr/>
        </p:nvSpPr>
        <p:spPr bwMode="auto">
          <a:xfrm>
            <a:off x="1489075" y="3359150"/>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1.25</a:t>
            </a:r>
            <a:endParaRPr lang="en-US" sz="1400">
              <a:latin typeface="Myriad Pro" pitchFamily="34" charset="0"/>
            </a:endParaRPr>
          </a:p>
        </p:txBody>
      </p:sp>
      <p:sp>
        <p:nvSpPr>
          <p:cNvPr id="585789" name="Rectangle 61"/>
          <p:cNvSpPr>
            <a:spLocks noChangeArrowheads="1"/>
          </p:cNvSpPr>
          <p:nvPr/>
        </p:nvSpPr>
        <p:spPr bwMode="auto">
          <a:xfrm>
            <a:off x="1489075" y="3802063"/>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1.00</a:t>
            </a:r>
            <a:endParaRPr lang="en-US" sz="1400">
              <a:latin typeface="Myriad Pro" pitchFamily="34" charset="0"/>
            </a:endParaRPr>
          </a:p>
        </p:txBody>
      </p:sp>
      <p:sp>
        <p:nvSpPr>
          <p:cNvPr id="585790" name="Rectangle 62"/>
          <p:cNvSpPr>
            <a:spLocks noChangeArrowheads="1"/>
          </p:cNvSpPr>
          <p:nvPr/>
        </p:nvSpPr>
        <p:spPr bwMode="auto">
          <a:xfrm>
            <a:off x="1489075" y="4243388"/>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0.75</a:t>
            </a:r>
            <a:endParaRPr lang="en-US" sz="1400">
              <a:latin typeface="Myriad Pro" pitchFamily="34" charset="0"/>
            </a:endParaRPr>
          </a:p>
        </p:txBody>
      </p:sp>
      <p:sp>
        <p:nvSpPr>
          <p:cNvPr id="585791" name="Rectangle 63"/>
          <p:cNvSpPr>
            <a:spLocks noChangeArrowheads="1"/>
          </p:cNvSpPr>
          <p:nvPr/>
        </p:nvSpPr>
        <p:spPr bwMode="auto">
          <a:xfrm>
            <a:off x="1489075" y="4683125"/>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0.50</a:t>
            </a:r>
            <a:endParaRPr lang="en-US" sz="1400">
              <a:latin typeface="Myriad Pro" pitchFamily="34" charset="0"/>
            </a:endParaRPr>
          </a:p>
        </p:txBody>
      </p:sp>
      <p:sp>
        <p:nvSpPr>
          <p:cNvPr id="585802" name="Freeform 74"/>
          <p:cNvSpPr>
            <a:spLocks/>
          </p:cNvSpPr>
          <p:nvPr/>
        </p:nvSpPr>
        <p:spPr bwMode="auto">
          <a:xfrm>
            <a:off x="3235325" y="2144713"/>
            <a:ext cx="1543050" cy="2651125"/>
          </a:xfrm>
          <a:custGeom>
            <a:avLst/>
            <a:gdLst>
              <a:gd name="T0" fmla="*/ 266 w 266"/>
              <a:gd name="T1" fmla="*/ 0 h 494"/>
              <a:gd name="T2" fmla="*/ 0 w 266"/>
              <a:gd name="T3" fmla="*/ 494 h 494"/>
            </a:gdLst>
            <a:ahLst/>
            <a:cxnLst>
              <a:cxn ang="0">
                <a:pos x="T0" y="T1"/>
              </a:cxn>
              <a:cxn ang="0">
                <a:pos x="T2" y="T3"/>
              </a:cxn>
            </a:cxnLst>
            <a:rect l="0" t="0" r="r" b="b"/>
            <a:pathLst>
              <a:path w="266" h="494">
                <a:moveTo>
                  <a:pt x="266" y="0"/>
                </a:moveTo>
                <a:cubicBezTo>
                  <a:pt x="266" y="149"/>
                  <a:pt x="190" y="320"/>
                  <a:pt x="0" y="494"/>
                </a:cubicBezTo>
              </a:path>
            </a:pathLst>
          </a:custGeom>
          <a:noFill/>
          <a:ln w="41275" cap="flat">
            <a:solidFill>
              <a:srgbClr val="EE313C"/>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5803" name="Rectangle 75"/>
          <p:cNvSpPr>
            <a:spLocks noChangeArrowheads="1"/>
          </p:cNvSpPr>
          <p:nvPr/>
        </p:nvSpPr>
        <p:spPr bwMode="auto">
          <a:xfrm>
            <a:off x="4476750" y="1876425"/>
            <a:ext cx="51937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Supply</a:t>
            </a:r>
            <a:endParaRPr lang="en-US" sz="1400">
              <a:latin typeface="Myriad Pro" pitchFamily="34" charset="0"/>
            </a:endParaRPr>
          </a:p>
        </p:txBody>
      </p:sp>
      <p:sp>
        <p:nvSpPr>
          <p:cNvPr id="585804" name="Rectangle 76"/>
          <p:cNvSpPr>
            <a:spLocks noChangeArrowheads="1"/>
          </p:cNvSpPr>
          <p:nvPr/>
        </p:nvSpPr>
        <p:spPr bwMode="auto">
          <a:xfrm>
            <a:off x="5967413" y="4702175"/>
            <a:ext cx="64671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Demand</a:t>
            </a:r>
            <a:endParaRPr lang="en-US" sz="1400">
              <a:latin typeface="Myriad Pro" pitchFamily="34" charset="0"/>
            </a:endParaRPr>
          </a:p>
        </p:txBody>
      </p:sp>
      <p:sp>
        <p:nvSpPr>
          <p:cNvPr id="585806" name="Line 78"/>
          <p:cNvSpPr>
            <a:spLocks noChangeShapeType="1"/>
          </p:cNvSpPr>
          <p:nvPr/>
        </p:nvSpPr>
        <p:spPr bwMode="auto">
          <a:xfrm flipV="1">
            <a:off x="1884363" y="4956175"/>
            <a:ext cx="122237" cy="6350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807" name="Line 79"/>
          <p:cNvSpPr>
            <a:spLocks noChangeShapeType="1"/>
          </p:cNvSpPr>
          <p:nvPr/>
        </p:nvSpPr>
        <p:spPr bwMode="auto">
          <a:xfrm flipV="1">
            <a:off x="1884363" y="5041900"/>
            <a:ext cx="122237" cy="65088"/>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808" name="Line 80"/>
          <p:cNvSpPr>
            <a:spLocks noChangeShapeType="1"/>
          </p:cNvSpPr>
          <p:nvPr/>
        </p:nvSpPr>
        <p:spPr bwMode="auto">
          <a:xfrm flipH="1">
            <a:off x="2081213" y="5175250"/>
            <a:ext cx="69850" cy="11430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809" name="Line 81"/>
          <p:cNvSpPr>
            <a:spLocks noChangeShapeType="1"/>
          </p:cNvSpPr>
          <p:nvPr/>
        </p:nvSpPr>
        <p:spPr bwMode="auto">
          <a:xfrm flipH="1">
            <a:off x="2173288" y="5175250"/>
            <a:ext cx="69850" cy="114300"/>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810" name="Freeform 82"/>
          <p:cNvSpPr>
            <a:spLocks/>
          </p:cNvSpPr>
          <p:nvPr/>
        </p:nvSpPr>
        <p:spPr bwMode="auto">
          <a:xfrm>
            <a:off x="2846388" y="2144713"/>
            <a:ext cx="3044825" cy="2651125"/>
          </a:xfrm>
          <a:custGeom>
            <a:avLst/>
            <a:gdLst>
              <a:gd name="T0" fmla="*/ 0 w 525"/>
              <a:gd name="T1" fmla="*/ 0 h 494"/>
              <a:gd name="T2" fmla="*/ 525 w 525"/>
              <a:gd name="T3" fmla="*/ 494 h 494"/>
            </a:gdLst>
            <a:ahLst/>
            <a:cxnLst>
              <a:cxn ang="0">
                <a:pos x="T0" y="T1"/>
              </a:cxn>
              <a:cxn ang="0">
                <a:pos x="T2" y="T3"/>
              </a:cxn>
            </a:cxnLst>
            <a:rect l="0" t="0" r="r" b="b"/>
            <a:pathLst>
              <a:path w="525" h="494">
                <a:moveTo>
                  <a:pt x="0" y="0"/>
                </a:moveTo>
                <a:cubicBezTo>
                  <a:pt x="30" y="133"/>
                  <a:pt x="196" y="409"/>
                  <a:pt x="525" y="494"/>
                </a:cubicBezTo>
              </a:path>
            </a:pathLst>
          </a:custGeom>
          <a:noFill/>
          <a:ln w="41275" cap="flat">
            <a:solidFill>
              <a:srgbClr val="3C5DA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85811" name="Oval 83"/>
          <p:cNvSpPr>
            <a:spLocks noChangeArrowheads="1"/>
          </p:cNvSpPr>
          <p:nvPr/>
        </p:nvSpPr>
        <p:spPr bwMode="auto">
          <a:xfrm>
            <a:off x="4035425" y="3856038"/>
            <a:ext cx="115888" cy="1079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5812" name="Rectangle 84"/>
          <p:cNvSpPr>
            <a:spLocks noChangeArrowheads="1"/>
          </p:cNvSpPr>
          <p:nvPr/>
        </p:nvSpPr>
        <p:spPr bwMode="auto">
          <a:xfrm>
            <a:off x="3533775" y="5276850"/>
            <a:ext cx="21961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9.1</a:t>
            </a:r>
            <a:endParaRPr lang="en-US" sz="1400">
              <a:latin typeface="Myriad Pro" pitchFamily="34" charset="0"/>
            </a:endParaRPr>
          </a:p>
        </p:txBody>
      </p:sp>
      <p:sp>
        <p:nvSpPr>
          <p:cNvPr id="585813" name="Rectangle 85"/>
          <p:cNvSpPr>
            <a:spLocks noChangeArrowheads="1"/>
          </p:cNvSpPr>
          <p:nvPr/>
        </p:nvSpPr>
        <p:spPr bwMode="auto">
          <a:xfrm>
            <a:off x="4552950" y="5276850"/>
            <a:ext cx="3109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11.5</a:t>
            </a:r>
            <a:endParaRPr lang="en-US" sz="1400">
              <a:latin typeface="Myriad Pro" pitchFamily="34" charset="0"/>
            </a:endParaRPr>
          </a:p>
        </p:txBody>
      </p:sp>
      <p:sp>
        <p:nvSpPr>
          <p:cNvPr id="585814" name="Rectangle 86"/>
          <p:cNvSpPr>
            <a:spLocks noChangeArrowheads="1"/>
          </p:cNvSpPr>
          <p:nvPr/>
        </p:nvSpPr>
        <p:spPr bwMode="auto">
          <a:xfrm>
            <a:off x="4275138" y="3743325"/>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E</a:t>
            </a:r>
            <a:endParaRPr lang="en-US" sz="1400" i="1">
              <a:latin typeface="Myriad Pro" pitchFamily="34" charset="0"/>
            </a:endParaRPr>
          </a:p>
        </p:txBody>
      </p:sp>
      <p:sp>
        <p:nvSpPr>
          <p:cNvPr id="585815" name="Line 87"/>
          <p:cNvSpPr>
            <a:spLocks noChangeShapeType="1"/>
          </p:cNvSpPr>
          <p:nvPr/>
        </p:nvSpPr>
        <p:spPr bwMode="auto">
          <a:xfrm>
            <a:off x="3715674" y="5487988"/>
            <a:ext cx="0" cy="322262"/>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816" name="Line 88"/>
          <p:cNvSpPr>
            <a:spLocks noChangeShapeType="1"/>
          </p:cNvSpPr>
          <p:nvPr/>
        </p:nvSpPr>
        <p:spPr bwMode="auto">
          <a:xfrm>
            <a:off x="4749136" y="5487988"/>
            <a:ext cx="0" cy="322262"/>
          </a:xfrm>
          <a:prstGeom prst="line">
            <a:avLst/>
          </a:prstGeom>
          <a:noFill/>
          <a:ln w="952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85817" name="Freeform 89"/>
          <p:cNvSpPr>
            <a:spLocks/>
          </p:cNvSpPr>
          <p:nvPr/>
        </p:nvSpPr>
        <p:spPr bwMode="auto">
          <a:xfrm>
            <a:off x="3797300" y="4527550"/>
            <a:ext cx="852488" cy="311150"/>
          </a:xfrm>
          <a:custGeom>
            <a:avLst/>
            <a:gdLst>
              <a:gd name="T0" fmla="*/ 147 w 147"/>
              <a:gd name="T1" fmla="*/ 44 h 58"/>
              <a:gd name="T2" fmla="*/ 133 w 147"/>
              <a:gd name="T3" fmla="*/ 58 h 58"/>
              <a:gd name="T4" fmla="*/ 14 w 147"/>
              <a:gd name="T5" fmla="*/ 58 h 58"/>
              <a:gd name="T6" fmla="*/ 0 w 147"/>
              <a:gd name="T7" fmla="*/ 44 h 58"/>
              <a:gd name="T8" fmla="*/ 0 w 147"/>
              <a:gd name="T9" fmla="*/ 15 h 58"/>
              <a:gd name="T10" fmla="*/ 14 w 147"/>
              <a:gd name="T11" fmla="*/ 0 h 58"/>
              <a:gd name="T12" fmla="*/ 133 w 147"/>
              <a:gd name="T13" fmla="*/ 0 h 58"/>
              <a:gd name="T14" fmla="*/ 147 w 147"/>
              <a:gd name="T15" fmla="*/ 15 h 58"/>
              <a:gd name="T16" fmla="*/ 147 w 147"/>
              <a:gd name="T17"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58">
                <a:moveTo>
                  <a:pt x="147" y="44"/>
                </a:moveTo>
                <a:cubicBezTo>
                  <a:pt x="147" y="51"/>
                  <a:pt x="140" y="58"/>
                  <a:pt x="133" y="58"/>
                </a:cubicBezTo>
                <a:cubicBezTo>
                  <a:pt x="14" y="58"/>
                  <a:pt x="14" y="58"/>
                  <a:pt x="14" y="58"/>
                </a:cubicBezTo>
                <a:cubicBezTo>
                  <a:pt x="6" y="58"/>
                  <a:pt x="0" y="51"/>
                  <a:pt x="0" y="44"/>
                </a:cubicBezTo>
                <a:cubicBezTo>
                  <a:pt x="0" y="15"/>
                  <a:pt x="0" y="15"/>
                  <a:pt x="0" y="15"/>
                </a:cubicBezTo>
                <a:cubicBezTo>
                  <a:pt x="0" y="7"/>
                  <a:pt x="6" y="0"/>
                  <a:pt x="14" y="0"/>
                </a:cubicBezTo>
                <a:cubicBezTo>
                  <a:pt x="133" y="0"/>
                  <a:pt x="133" y="0"/>
                  <a:pt x="133" y="0"/>
                </a:cubicBezTo>
                <a:cubicBezTo>
                  <a:pt x="140" y="0"/>
                  <a:pt x="147" y="7"/>
                  <a:pt x="147" y="15"/>
                </a:cubicBezTo>
                <a:lnTo>
                  <a:pt x="147" y="44"/>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5818" name="Rectangle 90"/>
          <p:cNvSpPr>
            <a:spLocks noChangeArrowheads="1"/>
          </p:cNvSpPr>
          <p:nvPr/>
        </p:nvSpPr>
        <p:spPr bwMode="auto">
          <a:xfrm>
            <a:off x="3886200" y="4572000"/>
            <a:ext cx="6855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dirty="0">
                <a:solidFill>
                  <a:srgbClr val="000000"/>
                </a:solidFill>
                <a:latin typeface="Myriad Pro" pitchFamily="34" charset="0"/>
              </a:rPr>
              <a:t>Shortage</a:t>
            </a:r>
            <a:endParaRPr lang="en-US" sz="1400" dirty="0">
              <a:latin typeface="Myriad Pro" pitchFamily="34" charset="0"/>
            </a:endParaRPr>
          </a:p>
        </p:txBody>
      </p:sp>
      <p:sp>
        <p:nvSpPr>
          <p:cNvPr id="585821" name="Freeform 93"/>
          <p:cNvSpPr>
            <a:spLocks/>
          </p:cNvSpPr>
          <p:nvPr/>
        </p:nvSpPr>
        <p:spPr bwMode="auto">
          <a:xfrm>
            <a:off x="3286125" y="5810250"/>
            <a:ext cx="836613" cy="514350"/>
          </a:xfrm>
          <a:custGeom>
            <a:avLst/>
            <a:gdLst>
              <a:gd name="T0" fmla="*/ 144 w 144"/>
              <a:gd name="T1" fmla="*/ 81 h 96"/>
              <a:gd name="T2" fmla="*/ 130 w 144"/>
              <a:gd name="T3" fmla="*/ 96 h 96"/>
              <a:gd name="T4" fmla="*/ 14 w 144"/>
              <a:gd name="T5" fmla="*/ 96 h 96"/>
              <a:gd name="T6" fmla="*/ 0 w 144"/>
              <a:gd name="T7" fmla="*/ 81 h 96"/>
              <a:gd name="T8" fmla="*/ 0 w 144"/>
              <a:gd name="T9" fmla="*/ 14 h 96"/>
              <a:gd name="T10" fmla="*/ 14 w 144"/>
              <a:gd name="T11" fmla="*/ 0 h 96"/>
              <a:gd name="T12" fmla="*/ 130 w 144"/>
              <a:gd name="T13" fmla="*/ 0 h 96"/>
              <a:gd name="T14" fmla="*/ 144 w 144"/>
              <a:gd name="T15" fmla="*/ 14 h 96"/>
              <a:gd name="T16" fmla="*/ 144 w 144"/>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144" y="81"/>
                </a:moveTo>
                <a:cubicBezTo>
                  <a:pt x="144" y="89"/>
                  <a:pt x="138" y="96"/>
                  <a:pt x="130" y="96"/>
                </a:cubicBezTo>
                <a:cubicBezTo>
                  <a:pt x="14" y="96"/>
                  <a:pt x="14" y="96"/>
                  <a:pt x="14" y="96"/>
                </a:cubicBezTo>
                <a:cubicBezTo>
                  <a:pt x="6" y="96"/>
                  <a:pt x="0" y="89"/>
                  <a:pt x="0" y="81"/>
                </a:cubicBezTo>
                <a:cubicBezTo>
                  <a:pt x="0" y="14"/>
                  <a:pt x="0" y="14"/>
                  <a:pt x="0" y="14"/>
                </a:cubicBezTo>
                <a:cubicBezTo>
                  <a:pt x="0" y="7"/>
                  <a:pt x="6" y="0"/>
                  <a:pt x="14" y="0"/>
                </a:cubicBezTo>
                <a:cubicBezTo>
                  <a:pt x="130" y="0"/>
                  <a:pt x="130" y="0"/>
                  <a:pt x="130" y="0"/>
                </a:cubicBezTo>
                <a:cubicBezTo>
                  <a:pt x="138" y="0"/>
                  <a:pt x="144" y="7"/>
                  <a:pt x="144" y="14"/>
                </a:cubicBezTo>
                <a:lnTo>
                  <a:pt x="144" y="81"/>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5828" name="Freeform 100"/>
          <p:cNvSpPr>
            <a:spLocks/>
          </p:cNvSpPr>
          <p:nvPr/>
        </p:nvSpPr>
        <p:spPr bwMode="auto">
          <a:xfrm>
            <a:off x="4278313" y="5810250"/>
            <a:ext cx="979487" cy="514350"/>
          </a:xfrm>
          <a:custGeom>
            <a:avLst/>
            <a:gdLst>
              <a:gd name="T0" fmla="*/ 169 w 169"/>
              <a:gd name="T1" fmla="*/ 81 h 96"/>
              <a:gd name="T2" fmla="*/ 155 w 169"/>
              <a:gd name="T3" fmla="*/ 96 h 96"/>
              <a:gd name="T4" fmla="*/ 14 w 169"/>
              <a:gd name="T5" fmla="*/ 96 h 96"/>
              <a:gd name="T6" fmla="*/ 0 w 169"/>
              <a:gd name="T7" fmla="*/ 81 h 96"/>
              <a:gd name="T8" fmla="*/ 0 w 169"/>
              <a:gd name="T9" fmla="*/ 14 h 96"/>
              <a:gd name="T10" fmla="*/ 14 w 169"/>
              <a:gd name="T11" fmla="*/ 0 h 96"/>
              <a:gd name="T12" fmla="*/ 155 w 169"/>
              <a:gd name="T13" fmla="*/ 0 h 96"/>
              <a:gd name="T14" fmla="*/ 169 w 169"/>
              <a:gd name="T15" fmla="*/ 14 h 96"/>
              <a:gd name="T16" fmla="*/ 169 w 169"/>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96">
                <a:moveTo>
                  <a:pt x="169" y="81"/>
                </a:moveTo>
                <a:cubicBezTo>
                  <a:pt x="169" y="89"/>
                  <a:pt x="163" y="96"/>
                  <a:pt x="155" y="96"/>
                </a:cubicBezTo>
                <a:cubicBezTo>
                  <a:pt x="14" y="96"/>
                  <a:pt x="14" y="96"/>
                  <a:pt x="14" y="96"/>
                </a:cubicBezTo>
                <a:cubicBezTo>
                  <a:pt x="6" y="96"/>
                  <a:pt x="0" y="89"/>
                  <a:pt x="0" y="81"/>
                </a:cubicBezTo>
                <a:cubicBezTo>
                  <a:pt x="0" y="14"/>
                  <a:pt x="0" y="14"/>
                  <a:pt x="0" y="14"/>
                </a:cubicBezTo>
                <a:cubicBezTo>
                  <a:pt x="0" y="7"/>
                  <a:pt x="6" y="0"/>
                  <a:pt x="14" y="0"/>
                </a:cubicBezTo>
                <a:cubicBezTo>
                  <a:pt x="155" y="0"/>
                  <a:pt x="155" y="0"/>
                  <a:pt x="155" y="0"/>
                </a:cubicBezTo>
                <a:cubicBezTo>
                  <a:pt x="163" y="0"/>
                  <a:pt x="169" y="7"/>
                  <a:pt x="169" y="14"/>
                </a:cubicBezTo>
                <a:lnTo>
                  <a:pt x="169" y="81"/>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5836" name="Oval 108"/>
          <p:cNvSpPr>
            <a:spLocks noChangeArrowheads="1"/>
          </p:cNvSpPr>
          <p:nvPr/>
        </p:nvSpPr>
        <p:spPr bwMode="auto">
          <a:xfrm>
            <a:off x="4679950" y="4291013"/>
            <a:ext cx="115888" cy="10636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5837" name="Oval 109"/>
          <p:cNvSpPr>
            <a:spLocks noChangeArrowheads="1"/>
          </p:cNvSpPr>
          <p:nvPr/>
        </p:nvSpPr>
        <p:spPr bwMode="auto">
          <a:xfrm>
            <a:off x="3646488" y="4295775"/>
            <a:ext cx="115887" cy="1079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85838" name="Rectangle 110"/>
          <p:cNvSpPr>
            <a:spLocks noChangeArrowheads="1"/>
          </p:cNvSpPr>
          <p:nvPr/>
        </p:nvSpPr>
        <p:spPr bwMode="auto">
          <a:xfrm>
            <a:off x="4388774" y="5849936"/>
            <a:ext cx="1027112"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marL="1588" indent="-1588"/>
            <a:r>
              <a:rPr lang="en-US" sz="1400" dirty="0">
                <a:solidFill>
                  <a:srgbClr val="000000"/>
                </a:solidFill>
                <a:latin typeface="Myriad Pro" pitchFamily="34" charset="0"/>
              </a:rPr>
              <a:t>Quantity demanded</a:t>
            </a:r>
            <a:endParaRPr lang="en-US" sz="1400" dirty="0">
              <a:latin typeface="Myriad Pro" pitchFamily="34" charset="0"/>
            </a:endParaRPr>
          </a:p>
        </p:txBody>
      </p:sp>
      <p:sp>
        <p:nvSpPr>
          <p:cNvPr id="585839" name="Rectangle 111"/>
          <p:cNvSpPr>
            <a:spLocks noChangeArrowheads="1"/>
          </p:cNvSpPr>
          <p:nvPr/>
        </p:nvSpPr>
        <p:spPr bwMode="auto">
          <a:xfrm>
            <a:off x="3349625" y="5849936"/>
            <a:ext cx="769938"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marL="1588" indent="-1588"/>
            <a:r>
              <a:rPr lang="en-US" sz="1400" dirty="0">
                <a:solidFill>
                  <a:srgbClr val="000000"/>
                </a:solidFill>
                <a:latin typeface="Myriad Pro" pitchFamily="34" charset="0"/>
              </a:rPr>
              <a:t>Quantity supplied</a:t>
            </a:r>
            <a:endParaRPr lang="en-US" sz="1400" dirty="0">
              <a:latin typeface="Myriad Pro" pitchFamily="34" charset="0"/>
            </a:endParaRPr>
          </a:p>
        </p:txBody>
      </p:sp>
      <p:cxnSp>
        <p:nvCxnSpPr>
          <p:cNvPr id="585848" name="Straight Connector 86"/>
          <p:cNvCxnSpPr>
            <a:cxnSpLocks noChangeShapeType="1"/>
          </p:cNvCxnSpPr>
          <p:nvPr/>
        </p:nvCxnSpPr>
        <p:spPr bwMode="auto">
          <a:xfrm>
            <a:off x="4755487" y="4419601"/>
            <a:ext cx="0" cy="635000"/>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85849" name="Straight Connector 86"/>
          <p:cNvCxnSpPr>
            <a:cxnSpLocks noChangeShapeType="1"/>
          </p:cNvCxnSpPr>
          <p:nvPr/>
        </p:nvCxnSpPr>
        <p:spPr bwMode="auto">
          <a:xfrm>
            <a:off x="3719908" y="4428068"/>
            <a:ext cx="0" cy="635000"/>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sp>
        <p:nvSpPr>
          <p:cNvPr id="585737" name="Text Box 9"/>
          <p:cNvSpPr txBox="1">
            <a:spLocks noChangeArrowheads="1"/>
          </p:cNvSpPr>
          <p:nvPr/>
        </p:nvSpPr>
        <p:spPr bwMode="auto">
          <a:xfrm>
            <a:off x="5181600" y="1143000"/>
            <a:ext cx="3886200" cy="461665"/>
          </a:xfrm>
          <a:prstGeom prst="rect">
            <a:avLst/>
          </a:prstGeom>
          <a:noFill/>
          <a:ln>
            <a:noFill/>
          </a:ln>
          <a:extLst/>
        </p:spPr>
        <p:txBody>
          <a:bodyPr wrap="square">
            <a:spAutoFit/>
          </a:bodyPr>
          <a:lstStyle>
            <a:lvl1pPr marL="1588" indent="-1588">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sz="2400" i="1" dirty="0" smtClean="0">
                <a:solidFill>
                  <a:schemeClr val="tx1">
                    <a:lumMod val="75000"/>
                    <a:lumOff val="25000"/>
                  </a:schemeClr>
                </a:solidFill>
                <a:latin typeface="Myriad Pro" pitchFamily="34" charset="0"/>
              </a:rPr>
              <a:t>Shortages:    </a:t>
            </a:r>
            <a:r>
              <a:rPr lang="en-US" sz="2400" i="1" dirty="0" err="1" smtClean="0">
                <a:solidFill>
                  <a:schemeClr val="tx1">
                    <a:lumMod val="75000"/>
                    <a:lumOff val="25000"/>
                  </a:schemeClr>
                </a:solidFill>
                <a:latin typeface="Myriad Pro" pitchFamily="34" charset="0"/>
              </a:rPr>
              <a:t>Qd</a:t>
            </a:r>
            <a:r>
              <a:rPr lang="en-US" sz="2400" i="1" dirty="0" smtClean="0">
                <a:solidFill>
                  <a:schemeClr val="tx1">
                    <a:lumMod val="75000"/>
                    <a:lumOff val="25000"/>
                  </a:schemeClr>
                </a:solidFill>
                <a:latin typeface="Myriad Pro" pitchFamily="34" charset="0"/>
              </a:rPr>
              <a:t>  &gt;  Qs</a:t>
            </a:r>
            <a:endParaRPr lang="en-US" sz="2400" i="1" dirty="0">
              <a:solidFill>
                <a:schemeClr val="tx1">
                  <a:lumMod val="75000"/>
                  <a:lumOff val="25000"/>
                </a:schemeClr>
              </a:solidFill>
              <a:latin typeface="Myriad Pro" pitchFamily="34" charset="0"/>
            </a:endParaRPr>
          </a:p>
        </p:txBody>
      </p:sp>
      <p:sp>
        <p:nvSpPr>
          <p:cNvPr id="585855" name="Rectangle 127"/>
          <p:cNvSpPr>
            <a:spLocks noGrp="1" noRot="1" noChangeArrowheads="1"/>
          </p:cNvSpPr>
          <p:nvPr>
            <p:ph type="title"/>
          </p:nvPr>
        </p:nvSpPr>
        <p:spPr/>
        <p:txBody>
          <a:bodyPr>
            <a:noAutofit/>
          </a:bodyPr>
          <a:lstStyle/>
          <a:p>
            <a:r>
              <a:rPr lang="en-US" sz="3200" dirty="0"/>
              <a:t>Why Does the Market Price Rise </a:t>
            </a:r>
            <a:r>
              <a:rPr lang="en-US" sz="3200" dirty="0" smtClean="0"/>
              <a:t/>
            </a:r>
            <a:br>
              <a:rPr lang="en-US" sz="3200" dirty="0" smtClean="0"/>
            </a:br>
            <a:r>
              <a:rPr lang="en-US" sz="3200" dirty="0" smtClean="0"/>
              <a:t>If </a:t>
            </a:r>
            <a:r>
              <a:rPr lang="en-US" sz="3200" dirty="0"/>
              <a:t>It Is Below </a:t>
            </a:r>
            <a:r>
              <a:rPr lang="en-US" sz="3200" dirty="0" smtClean="0"/>
              <a:t>the Equilibrium </a:t>
            </a:r>
            <a:r>
              <a:rPr lang="en-US" sz="3200" dirty="0"/>
              <a:t>Price?</a:t>
            </a:r>
          </a:p>
        </p:txBody>
      </p:sp>
      <p:sp>
        <p:nvSpPr>
          <p:cNvPr id="66" name="TextBox 29"/>
          <p:cNvSpPr txBox="1">
            <a:spLocks noChangeArrowheads="1"/>
          </p:cNvSpPr>
          <p:nvPr/>
        </p:nvSpPr>
        <p:spPr bwMode="auto">
          <a:xfrm>
            <a:off x="762001" y="1096963"/>
            <a:ext cx="136048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a:t>
            </a:r>
            <a:r>
              <a:rPr lang="en-US" sz="1400" dirty="0" smtClean="0">
                <a:latin typeface="Myriad Pro" pitchFamily="34" charset="0"/>
                <a:ea typeface="MS PGothic" pitchFamily="34" charset="-128"/>
              </a:rPr>
              <a:t>cotton </a:t>
            </a:r>
            <a:r>
              <a:rPr lang="en-US" sz="1400" dirty="0">
                <a:latin typeface="Myriad Pro" pitchFamily="34" charset="0"/>
                <a:ea typeface="MS PGothic" pitchFamily="34" charset="-128"/>
              </a:rPr>
              <a:t>(per pound)</a:t>
            </a:r>
          </a:p>
        </p:txBody>
      </p:sp>
      <p:sp>
        <p:nvSpPr>
          <p:cNvPr id="67" name="TextBox 30"/>
          <p:cNvSpPr txBox="1">
            <a:spLocks noChangeArrowheads="1"/>
          </p:cNvSpPr>
          <p:nvPr/>
        </p:nvSpPr>
        <p:spPr bwMode="auto">
          <a:xfrm>
            <a:off x="5454650" y="5715000"/>
            <a:ext cx="216535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 (billions </a:t>
            </a:r>
            <a:r>
              <a:rPr lang="en-US" sz="1400" dirty="0">
                <a:latin typeface="Myriad Pro" pitchFamily="34" charset="0"/>
                <a:ea typeface="MS PGothic" pitchFamily="34" charset="-128"/>
              </a:rPr>
              <a:t>of pounds)</a:t>
            </a:r>
          </a:p>
        </p:txBody>
      </p:sp>
      <p:sp>
        <p:nvSpPr>
          <p:cNvPr id="68" name="Text Box 14"/>
          <p:cNvSpPr txBox="1">
            <a:spLocks noChangeArrowheads="1"/>
          </p:cNvSpPr>
          <p:nvPr/>
        </p:nvSpPr>
        <p:spPr bwMode="auto">
          <a:xfrm>
            <a:off x="5181600" y="1905000"/>
            <a:ext cx="3810000" cy="830997"/>
          </a:xfrm>
          <a:prstGeom prst="rect">
            <a:avLst/>
          </a:prstGeom>
          <a:noFill/>
          <a:ln>
            <a:noFill/>
          </a:ln>
          <a:effectLst/>
          <a:extLst/>
        </p:spPr>
        <p:txBody>
          <a:bodyPr wrap="square">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sz="2400" b="1" i="1" dirty="0" smtClean="0">
                <a:solidFill>
                  <a:srgbClr val="990033"/>
                </a:solidFill>
                <a:latin typeface="Myriad Pro" pitchFamily="34" charset="0"/>
              </a:rPr>
              <a:t>Shortages</a:t>
            </a:r>
            <a:r>
              <a:rPr lang="en-US" sz="2400" i="1" dirty="0" smtClean="0">
                <a:solidFill>
                  <a:schemeClr val="tx1">
                    <a:lumMod val="75000"/>
                    <a:lumOff val="25000"/>
                  </a:schemeClr>
                </a:solidFill>
                <a:latin typeface="Myriad Pro" pitchFamily="34" charset="0"/>
              </a:rPr>
              <a:t> do not last: why, or what will happen?</a:t>
            </a:r>
            <a:endParaRPr lang="en-US" sz="2400" i="1" dirty="0">
              <a:solidFill>
                <a:schemeClr val="tx1">
                  <a:lumMod val="75000"/>
                  <a:lumOff val="25000"/>
                </a:schemeClr>
              </a:solidFill>
              <a:latin typeface="Myriad Pro" pitchFamily="34" charset="0"/>
            </a:endParaRPr>
          </a:p>
        </p:txBody>
      </p:sp>
    </p:spTree>
    <p:extLst>
      <p:ext uri="{BB962C8B-B14F-4D97-AF65-F5344CB8AC3E}">
        <p14:creationId xmlns:p14="http://schemas.microsoft.com/office/powerpoint/2010/main" xmlns="" val="26848488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5847"/>
                                        </p:tgtEl>
                                        <p:attrNameLst>
                                          <p:attrName>style.visibility</p:attrName>
                                        </p:attrNameLst>
                                      </p:cBhvr>
                                      <p:to>
                                        <p:strVal val="visible"/>
                                      </p:to>
                                    </p:set>
                                    <p:animEffect transition="in" filter="fade">
                                      <p:cBhvr>
                                        <p:cTn id="7" dur="500"/>
                                        <p:tgtEl>
                                          <p:spTgt spid="585847"/>
                                        </p:tgtEl>
                                      </p:cBhvr>
                                    </p:animEffect>
                                  </p:childTnLst>
                                </p:cTn>
                              </p:par>
                              <p:par>
                                <p:cTn id="8" presetID="10" presetClass="entr" presetSubtype="0" fill="hold" nodeType="withEffect">
                                  <p:stCondLst>
                                    <p:cond delay="0"/>
                                  </p:stCondLst>
                                  <p:childTnLst>
                                    <p:set>
                                      <p:cBhvr>
                                        <p:cTn id="9" dur="1" fill="hold">
                                          <p:stCondLst>
                                            <p:cond delay="0"/>
                                          </p:stCondLst>
                                        </p:cTn>
                                        <p:tgtEl>
                                          <p:spTgt spid="585849"/>
                                        </p:tgtEl>
                                        <p:attrNameLst>
                                          <p:attrName>style.visibility</p:attrName>
                                        </p:attrNameLst>
                                      </p:cBhvr>
                                      <p:to>
                                        <p:strVal val="visible"/>
                                      </p:to>
                                    </p:set>
                                    <p:animEffect transition="in" filter="fade">
                                      <p:cBhvr>
                                        <p:cTn id="10" dur="500"/>
                                        <p:tgtEl>
                                          <p:spTgt spid="5858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5837"/>
                                        </p:tgtEl>
                                        <p:attrNameLst>
                                          <p:attrName>style.visibility</p:attrName>
                                        </p:attrNameLst>
                                      </p:cBhvr>
                                      <p:to>
                                        <p:strVal val="visible"/>
                                      </p:to>
                                    </p:set>
                                    <p:animEffect transition="in" filter="fade">
                                      <p:cBhvr>
                                        <p:cTn id="13" dur="500"/>
                                        <p:tgtEl>
                                          <p:spTgt spid="5858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5815"/>
                                        </p:tgtEl>
                                        <p:attrNameLst>
                                          <p:attrName>style.visibility</p:attrName>
                                        </p:attrNameLst>
                                      </p:cBhvr>
                                      <p:to>
                                        <p:strVal val="visible"/>
                                      </p:to>
                                    </p:set>
                                    <p:animEffect transition="in" filter="fade">
                                      <p:cBhvr>
                                        <p:cTn id="16" dur="500"/>
                                        <p:tgtEl>
                                          <p:spTgt spid="5858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5839"/>
                                        </p:tgtEl>
                                        <p:attrNameLst>
                                          <p:attrName>style.visibility</p:attrName>
                                        </p:attrNameLst>
                                      </p:cBhvr>
                                      <p:to>
                                        <p:strVal val="visible"/>
                                      </p:to>
                                    </p:set>
                                    <p:animEffect transition="in" filter="fade">
                                      <p:cBhvr>
                                        <p:cTn id="19" dur="500"/>
                                        <p:tgtEl>
                                          <p:spTgt spid="5858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5821"/>
                                        </p:tgtEl>
                                        <p:attrNameLst>
                                          <p:attrName>style.visibility</p:attrName>
                                        </p:attrNameLst>
                                      </p:cBhvr>
                                      <p:to>
                                        <p:strVal val="visible"/>
                                      </p:to>
                                    </p:set>
                                    <p:animEffect transition="in" filter="fade">
                                      <p:cBhvr>
                                        <p:cTn id="22" dur="500"/>
                                        <p:tgtEl>
                                          <p:spTgt spid="5858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5836"/>
                                        </p:tgtEl>
                                        <p:attrNameLst>
                                          <p:attrName>style.visibility</p:attrName>
                                        </p:attrNameLst>
                                      </p:cBhvr>
                                      <p:to>
                                        <p:strVal val="visible"/>
                                      </p:to>
                                    </p:set>
                                    <p:animEffect transition="in" filter="fade">
                                      <p:cBhvr>
                                        <p:cTn id="30" dur="500"/>
                                        <p:tgtEl>
                                          <p:spTgt spid="585836"/>
                                        </p:tgtEl>
                                      </p:cBhvr>
                                    </p:animEffect>
                                  </p:childTnLst>
                                </p:cTn>
                              </p:par>
                              <p:par>
                                <p:cTn id="31" presetID="10" presetClass="entr" presetSubtype="0" fill="hold" nodeType="withEffect">
                                  <p:stCondLst>
                                    <p:cond delay="0"/>
                                  </p:stCondLst>
                                  <p:childTnLst>
                                    <p:set>
                                      <p:cBhvr>
                                        <p:cTn id="32" dur="1" fill="hold">
                                          <p:stCondLst>
                                            <p:cond delay="0"/>
                                          </p:stCondLst>
                                        </p:cTn>
                                        <p:tgtEl>
                                          <p:spTgt spid="585848"/>
                                        </p:tgtEl>
                                        <p:attrNameLst>
                                          <p:attrName>style.visibility</p:attrName>
                                        </p:attrNameLst>
                                      </p:cBhvr>
                                      <p:to>
                                        <p:strVal val="visible"/>
                                      </p:to>
                                    </p:set>
                                    <p:animEffect transition="in" filter="fade">
                                      <p:cBhvr>
                                        <p:cTn id="33" dur="500"/>
                                        <p:tgtEl>
                                          <p:spTgt spid="58584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5816"/>
                                        </p:tgtEl>
                                        <p:attrNameLst>
                                          <p:attrName>style.visibility</p:attrName>
                                        </p:attrNameLst>
                                      </p:cBhvr>
                                      <p:to>
                                        <p:strVal val="visible"/>
                                      </p:to>
                                    </p:set>
                                    <p:animEffect transition="in" filter="fade">
                                      <p:cBhvr>
                                        <p:cTn id="36" dur="500"/>
                                        <p:tgtEl>
                                          <p:spTgt spid="5858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5838"/>
                                        </p:tgtEl>
                                        <p:attrNameLst>
                                          <p:attrName>style.visibility</p:attrName>
                                        </p:attrNameLst>
                                      </p:cBhvr>
                                      <p:to>
                                        <p:strVal val="visible"/>
                                      </p:to>
                                    </p:set>
                                    <p:animEffect transition="in" filter="fade">
                                      <p:cBhvr>
                                        <p:cTn id="39" dur="500"/>
                                        <p:tgtEl>
                                          <p:spTgt spid="5858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5828"/>
                                        </p:tgtEl>
                                        <p:attrNameLst>
                                          <p:attrName>style.visibility</p:attrName>
                                        </p:attrNameLst>
                                      </p:cBhvr>
                                      <p:to>
                                        <p:strVal val="visible"/>
                                      </p:to>
                                    </p:set>
                                    <p:animEffect transition="in" filter="fade">
                                      <p:cBhvr>
                                        <p:cTn id="42" dur="500"/>
                                        <p:tgtEl>
                                          <p:spTgt spid="58582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585835"/>
                                        </p:tgtEl>
                                        <p:attrNameLst>
                                          <p:attrName>style.visibility</p:attrName>
                                        </p:attrNameLst>
                                      </p:cBhvr>
                                      <p:to>
                                        <p:strVal val="visible"/>
                                      </p:to>
                                    </p:set>
                                    <p:animEffect transition="in" filter="fade">
                                      <p:cBhvr>
                                        <p:cTn id="46" dur="500"/>
                                        <p:tgtEl>
                                          <p:spTgt spid="585835"/>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585818"/>
                                        </p:tgtEl>
                                        <p:attrNameLst>
                                          <p:attrName>style.visibility</p:attrName>
                                        </p:attrNameLst>
                                      </p:cBhvr>
                                      <p:to>
                                        <p:strVal val="visible"/>
                                      </p:to>
                                    </p:set>
                                    <p:animEffect transition="in" filter="fade">
                                      <p:cBhvr>
                                        <p:cTn id="50" dur="500"/>
                                        <p:tgtEl>
                                          <p:spTgt spid="5858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5817"/>
                                        </p:tgtEl>
                                        <p:attrNameLst>
                                          <p:attrName>style.visibility</p:attrName>
                                        </p:attrNameLst>
                                      </p:cBhvr>
                                      <p:to>
                                        <p:strVal val="visible"/>
                                      </p:to>
                                    </p:set>
                                    <p:animEffect transition="in" filter="fade">
                                      <p:cBhvr>
                                        <p:cTn id="53" dur="500"/>
                                        <p:tgtEl>
                                          <p:spTgt spid="585817"/>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585737"/>
                                        </p:tgtEl>
                                        <p:attrNameLst>
                                          <p:attrName>style.visibility</p:attrName>
                                        </p:attrNameLst>
                                      </p:cBhvr>
                                      <p:to>
                                        <p:strVal val="visible"/>
                                      </p:to>
                                    </p:set>
                                    <p:animEffect transition="in" filter="fade">
                                      <p:cBhvr>
                                        <p:cTn id="57" dur="500"/>
                                        <p:tgtEl>
                                          <p:spTgt spid="5857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585737"/>
                                        </p:tgtEl>
                                      </p:cBhvr>
                                    </p:animEffect>
                                    <p:set>
                                      <p:cBhvr>
                                        <p:cTn id="62" dur="1" fill="hold">
                                          <p:stCondLst>
                                            <p:cond delay="499"/>
                                          </p:stCondLst>
                                        </p:cTn>
                                        <p:tgtEl>
                                          <p:spTgt spid="585737"/>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childTnLst>
                          </p:cTn>
                        </p:par>
                        <p:par>
                          <p:cTn id="66" fill="hold">
                            <p:stCondLst>
                              <p:cond delay="500"/>
                            </p:stCondLst>
                            <p:childTnLst>
                              <p:par>
                                <p:cTn id="67" presetID="42" presetClass="path" presetSubtype="0" accel="50000" decel="50000" fill="hold" nodeType="afterEffect">
                                  <p:stCondLst>
                                    <p:cond delay="0"/>
                                  </p:stCondLst>
                                  <p:childTnLst>
                                    <p:animMotion origin="layout" path="M 3.88889E-6 3.7037E-6 L 0.00034 -0.06713 " pathEditMode="relative" rAng="0" ptsTypes="AA">
                                      <p:cBhvr>
                                        <p:cTn id="68" dur="2000" fill="hold"/>
                                        <p:tgtEl>
                                          <p:spTgt spid="585847"/>
                                        </p:tgtEl>
                                        <p:attrNameLst>
                                          <p:attrName>ppt_x</p:attrName>
                                          <p:attrName>ppt_y</p:attrName>
                                        </p:attrNameLst>
                                      </p:cBhvr>
                                      <p:rCtr x="17" y="-3356"/>
                                    </p:animMotion>
                                  </p:childTnLst>
                                </p:cTn>
                              </p:par>
                              <p:par>
                                <p:cTn id="69" presetID="42" presetClass="path" presetSubtype="0" accel="50000" decel="50000" fill="hold" nodeType="withEffect">
                                  <p:stCondLst>
                                    <p:cond delay="0"/>
                                  </p:stCondLst>
                                  <p:childTnLst>
                                    <p:animMotion origin="layout" path="M 5.55556E-7 2.22222E-6 L 0.00035 -0.06736 " pathEditMode="relative" rAng="0" ptsTypes="AA">
                                      <p:cBhvr>
                                        <p:cTn id="70" dur="2000" fill="hold"/>
                                        <p:tgtEl>
                                          <p:spTgt spid="69"/>
                                        </p:tgtEl>
                                        <p:attrNameLst>
                                          <p:attrName>ppt_x</p:attrName>
                                          <p:attrName>ppt_y</p:attrName>
                                        </p:attrNameLst>
                                      </p:cBhvr>
                                      <p:rCtr x="17" y="-3380"/>
                                    </p:animMotion>
                                  </p:childTnLst>
                                </p:cTn>
                              </p:par>
                              <p:par>
                                <p:cTn id="71" presetID="10" presetClass="exit" presetSubtype="0" fill="hold" nodeType="withEffect">
                                  <p:stCondLst>
                                    <p:cond delay="0"/>
                                  </p:stCondLst>
                                  <p:childTnLst>
                                    <p:animEffect transition="out" filter="fade">
                                      <p:cBhvr>
                                        <p:cTn id="72" dur="2000"/>
                                        <p:tgtEl>
                                          <p:spTgt spid="585849"/>
                                        </p:tgtEl>
                                      </p:cBhvr>
                                    </p:animEffect>
                                    <p:set>
                                      <p:cBhvr>
                                        <p:cTn id="73" dur="1" fill="hold">
                                          <p:stCondLst>
                                            <p:cond delay="1999"/>
                                          </p:stCondLst>
                                        </p:cTn>
                                        <p:tgtEl>
                                          <p:spTgt spid="58584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000"/>
                                        <p:tgtEl>
                                          <p:spTgt spid="585847"/>
                                        </p:tgtEl>
                                      </p:cBhvr>
                                    </p:animEffect>
                                    <p:set>
                                      <p:cBhvr>
                                        <p:cTn id="76" dur="1" fill="hold">
                                          <p:stCondLst>
                                            <p:cond delay="1999"/>
                                          </p:stCondLst>
                                        </p:cTn>
                                        <p:tgtEl>
                                          <p:spTgt spid="58584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000"/>
                                        <p:tgtEl>
                                          <p:spTgt spid="69"/>
                                        </p:tgtEl>
                                      </p:cBhvr>
                                    </p:animEffect>
                                    <p:set>
                                      <p:cBhvr>
                                        <p:cTn id="79" dur="1" fill="hold">
                                          <p:stCondLst>
                                            <p:cond delay="1999"/>
                                          </p:stCondLst>
                                        </p:cTn>
                                        <p:tgtEl>
                                          <p:spTgt spid="69"/>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585815"/>
                                        </p:tgtEl>
                                      </p:cBhvr>
                                    </p:animEffect>
                                    <p:set>
                                      <p:cBhvr>
                                        <p:cTn id="82" dur="1" fill="hold">
                                          <p:stCondLst>
                                            <p:cond delay="499"/>
                                          </p:stCondLst>
                                        </p:cTn>
                                        <p:tgtEl>
                                          <p:spTgt spid="585815"/>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585839"/>
                                        </p:tgtEl>
                                      </p:cBhvr>
                                    </p:animEffect>
                                    <p:set>
                                      <p:cBhvr>
                                        <p:cTn id="85" dur="1" fill="hold">
                                          <p:stCondLst>
                                            <p:cond delay="499"/>
                                          </p:stCondLst>
                                        </p:cTn>
                                        <p:tgtEl>
                                          <p:spTgt spid="585839"/>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585821"/>
                                        </p:tgtEl>
                                      </p:cBhvr>
                                    </p:animEffect>
                                    <p:set>
                                      <p:cBhvr>
                                        <p:cTn id="88" dur="1" fill="hold">
                                          <p:stCondLst>
                                            <p:cond delay="499"/>
                                          </p:stCondLst>
                                        </p:cTn>
                                        <p:tgtEl>
                                          <p:spTgt spid="58582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585848"/>
                                        </p:tgtEl>
                                      </p:cBhvr>
                                    </p:animEffect>
                                    <p:set>
                                      <p:cBhvr>
                                        <p:cTn id="91" dur="1" fill="hold">
                                          <p:stCondLst>
                                            <p:cond delay="499"/>
                                          </p:stCondLst>
                                        </p:cTn>
                                        <p:tgtEl>
                                          <p:spTgt spid="585848"/>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585816"/>
                                        </p:tgtEl>
                                      </p:cBhvr>
                                    </p:animEffect>
                                    <p:set>
                                      <p:cBhvr>
                                        <p:cTn id="94" dur="1" fill="hold">
                                          <p:stCondLst>
                                            <p:cond delay="499"/>
                                          </p:stCondLst>
                                        </p:cTn>
                                        <p:tgtEl>
                                          <p:spTgt spid="585816"/>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585838"/>
                                        </p:tgtEl>
                                      </p:cBhvr>
                                    </p:animEffect>
                                    <p:set>
                                      <p:cBhvr>
                                        <p:cTn id="97" dur="1" fill="hold">
                                          <p:stCondLst>
                                            <p:cond delay="499"/>
                                          </p:stCondLst>
                                        </p:cTn>
                                        <p:tgtEl>
                                          <p:spTgt spid="585838"/>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585828"/>
                                        </p:tgtEl>
                                      </p:cBhvr>
                                    </p:animEffect>
                                    <p:set>
                                      <p:cBhvr>
                                        <p:cTn id="100" dur="1" fill="hold">
                                          <p:stCondLst>
                                            <p:cond delay="499"/>
                                          </p:stCondLst>
                                        </p:cTn>
                                        <p:tgtEl>
                                          <p:spTgt spid="585828"/>
                                        </p:tgtEl>
                                        <p:attrNameLst>
                                          <p:attrName>style.visibility</p:attrName>
                                        </p:attrNameLst>
                                      </p:cBhvr>
                                      <p:to>
                                        <p:strVal val="hidden"/>
                                      </p:to>
                                    </p:set>
                                  </p:childTnLst>
                                </p:cTn>
                              </p:par>
                              <p:par>
                                <p:cTn id="101" presetID="10" presetClass="exit" presetSubtype="0" fill="hold" grpId="2" nodeType="withEffect">
                                  <p:stCondLst>
                                    <p:cond delay="0"/>
                                  </p:stCondLst>
                                  <p:childTnLst>
                                    <p:animEffect transition="out" filter="fade">
                                      <p:cBhvr>
                                        <p:cTn id="102" dur="500"/>
                                        <p:tgtEl>
                                          <p:spTgt spid="585837"/>
                                        </p:tgtEl>
                                      </p:cBhvr>
                                    </p:animEffect>
                                    <p:set>
                                      <p:cBhvr>
                                        <p:cTn id="103" dur="1" fill="hold">
                                          <p:stCondLst>
                                            <p:cond delay="499"/>
                                          </p:stCondLst>
                                        </p:cTn>
                                        <p:tgtEl>
                                          <p:spTgt spid="585837"/>
                                        </p:tgtEl>
                                        <p:attrNameLst>
                                          <p:attrName>style.visibility</p:attrName>
                                        </p:attrNameLst>
                                      </p:cBhvr>
                                      <p:to>
                                        <p:strVal val="hidden"/>
                                      </p:to>
                                    </p:set>
                                  </p:childTnLst>
                                </p:cTn>
                              </p:par>
                              <p:par>
                                <p:cTn id="104" presetID="10" presetClass="exit" presetSubtype="0" fill="hold" grpId="2" nodeType="withEffect">
                                  <p:stCondLst>
                                    <p:cond delay="0"/>
                                  </p:stCondLst>
                                  <p:childTnLst>
                                    <p:animEffect transition="out" filter="fade">
                                      <p:cBhvr>
                                        <p:cTn id="105" dur="500"/>
                                        <p:tgtEl>
                                          <p:spTgt spid="585836"/>
                                        </p:tgtEl>
                                      </p:cBhvr>
                                    </p:animEffect>
                                    <p:set>
                                      <p:cBhvr>
                                        <p:cTn id="106" dur="1" fill="hold">
                                          <p:stCondLst>
                                            <p:cond delay="499"/>
                                          </p:stCondLst>
                                        </p:cTn>
                                        <p:tgtEl>
                                          <p:spTgt spid="585836"/>
                                        </p:tgtEl>
                                        <p:attrNameLst>
                                          <p:attrName>style.visibility</p:attrName>
                                        </p:attrNameLst>
                                      </p:cBhvr>
                                      <p:to>
                                        <p:strVal val="hidden"/>
                                      </p:to>
                                    </p:set>
                                  </p:childTnLst>
                                </p:cTn>
                              </p:par>
                              <p:par>
                                <p:cTn id="107" presetID="10" presetClass="exit" presetSubtype="0" fill="hold" grpId="2" nodeType="withEffect">
                                  <p:stCondLst>
                                    <p:cond delay="0"/>
                                  </p:stCondLst>
                                  <p:childTnLst>
                                    <p:animEffect transition="out" filter="fade">
                                      <p:cBhvr>
                                        <p:cTn id="108" dur="500"/>
                                        <p:tgtEl>
                                          <p:spTgt spid="585835"/>
                                        </p:tgtEl>
                                      </p:cBhvr>
                                    </p:animEffect>
                                    <p:set>
                                      <p:cBhvr>
                                        <p:cTn id="109" dur="1" fill="hold">
                                          <p:stCondLst>
                                            <p:cond delay="499"/>
                                          </p:stCondLst>
                                        </p:cTn>
                                        <p:tgtEl>
                                          <p:spTgt spid="585835"/>
                                        </p:tgtEl>
                                        <p:attrNameLst>
                                          <p:attrName>style.visibility</p:attrName>
                                        </p:attrNameLst>
                                      </p:cBhvr>
                                      <p:to>
                                        <p:strVal val="hidden"/>
                                      </p:to>
                                    </p:set>
                                  </p:childTnLst>
                                </p:cTn>
                              </p:par>
                              <p:par>
                                <p:cTn id="110" presetID="10" presetClass="exit" presetSubtype="0" fill="hold" grpId="2" nodeType="withEffect">
                                  <p:stCondLst>
                                    <p:cond delay="0"/>
                                  </p:stCondLst>
                                  <p:childTnLst>
                                    <p:animEffect transition="out" filter="fade">
                                      <p:cBhvr>
                                        <p:cTn id="111" dur="500"/>
                                        <p:tgtEl>
                                          <p:spTgt spid="585818"/>
                                        </p:tgtEl>
                                      </p:cBhvr>
                                    </p:animEffect>
                                    <p:set>
                                      <p:cBhvr>
                                        <p:cTn id="112" dur="1" fill="hold">
                                          <p:stCondLst>
                                            <p:cond delay="499"/>
                                          </p:stCondLst>
                                        </p:cTn>
                                        <p:tgtEl>
                                          <p:spTgt spid="585818"/>
                                        </p:tgtEl>
                                        <p:attrNameLst>
                                          <p:attrName>style.visibility</p:attrName>
                                        </p:attrNameLst>
                                      </p:cBhvr>
                                      <p:to>
                                        <p:strVal val="hidden"/>
                                      </p:to>
                                    </p:set>
                                  </p:childTnLst>
                                </p:cTn>
                              </p:par>
                              <p:par>
                                <p:cTn id="113" presetID="10" presetClass="exit" presetSubtype="0" fill="hold" grpId="2" nodeType="withEffect">
                                  <p:stCondLst>
                                    <p:cond delay="0"/>
                                  </p:stCondLst>
                                  <p:childTnLst>
                                    <p:animEffect transition="out" filter="fade">
                                      <p:cBhvr>
                                        <p:cTn id="114" dur="500"/>
                                        <p:tgtEl>
                                          <p:spTgt spid="585817"/>
                                        </p:tgtEl>
                                      </p:cBhvr>
                                    </p:animEffect>
                                    <p:set>
                                      <p:cBhvr>
                                        <p:cTn id="115" dur="1" fill="hold">
                                          <p:stCondLst>
                                            <p:cond delay="499"/>
                                          </p:stCondLst>
                                        </p:cTn>
                                        <p:tgtEl>
                                          <p:spTgt spid="5858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835" grpId="0" animBg="1"/>
      <p:bldP spid="585835" grpId="2" animBg="1"/>
      <p:bldP spid="585815" grpId="0" animBg="1"/>
      <p:bldP spid="585815" grpId="1" animBg="1"/>
      <p:bldP spid="585816" grpId="0" animBg="1"/>
      <p:bldP spid="585816" grpId="1" animBg="1"/>
      <p:bldP spid="585817" grpId="0" animBg="1"/>
      <p:bldP spid="585817" grpId="2" animBg="1"/>
      <p:bldP spid="585818" grpId="0"/>
      <p:bldP spid="585818" grpId="2"/>
      <p:bldP spid="585821" grpId="0" animBg="1"/>
      <p:bldP spid="585821" grpId="1" animBg="1"/>
      <p:bldP spid="585828" grpId="0" animBg="1"/>
      <p:bldP spid="585828" grpId="1" animBg="1"/>
      <p:bldP spid="585836" grpId="0" animBg="1"/>
      <p:bldP spid="585836" grpId="2" animBg="1"/>
      <p:bldP spid="585837" grpId="0" animBg="1"/>
      <p:bldP spid="585837" grpId="2" animBg="1"/>
      <p:bldP spid="585838" grpId="0"/>
      <p:bldP spid="585838" grpId="1"/>
      <p:bldP spid="585839" grpId="0"/>
      <p:bldP spid="585839" grpId="1"/>
      <p:bldP spid="585737" grpId="0"/>
      <p:bldP spid="585737" grpId="1"/>
      <p:bldP spid="68"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1875" name="Rectangle 3"/>
          <p:cNvSpPr>
            <a:spLocks noGrp="1" noRot="1" noChangeArrowheads="1"/>
          </p:cNvSpPr>
          <p:nvPr>
            <p:ph type="title"/>
          </p:nvPr>
        </p:nvSpPr>
        <p:spPr/>
        <p:txBody>
          <a:bodyPr>
            <a:normAutofit fontScale="90000"/>
          </a:bodyPr>
          <a:lstStyle/>
          <a:p>
            <a:r>
              <a:rPr lang="en-US" sz="4000" dirty="0"/>
              <a:t>What Happens When the Demand Curve Shifts</a:t>
            </a:r>
          </a:p>
        </p:txBody>
      </p:sp>
      <p:cxnSp>
        <p:nvCxnSpPr>
          <p:cNvPr id="592037" name="Straight Connector 86"/>
          <p:cNvCxnSpPr>
            <a:cxnSpLocks noChangeShapeType="1"/>
          </p:cNvCxnSpPr>
          <p:nvPr/>
        </p:nvCxnSpPr>
        <p:spPr bwMode="auto">
          <a:xfrm>
            <a:off x="1781175" y="2628900"/>
            <a:ext cx="2860675" cy="12700"/>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92038" name="Straight Connector 86"/>
          <p:cNvCxnSpPr>
            <a:cxnSpLocks noChangeShapeType="1"/>
          </p:cNvCxnSpPr>
          <p:nvPr/>
        </p:nvCxnSpPr>
        <p:spPr bwMode="auto">
          <a:xfrm>
            <a:off x="4641850" y="2684463"/>
            <a:ext cx="0" cy="2614612"/>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92039" name="Straight Connector 86"/>
          <p:cNvCxnSpPr>
            <a:cxnSpLocks noChangeShapeType="1"/>
          </p:cNvCxnSpPr>
          <p:nvPr/>
        </p:nvCxnSpPr>
        <p:spPr bwMode="auto">
          <a:xfrm>
            <a:off x="1781175" y="3340100"/>
            <a:ext cx="1754188" cy="7938"/>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92040" name="Straight Connector 86"/>
          <p:cNvCxnSpPr>
            <a:cxnSpLocks noChangeShapeType="1"/>
          </p:cNvCxnSpPr>
          <p:nvPr/>
        </p:nvCxnSpPr>
        <p:spPr bwMode="auto">
          <a:xfrm>
            <a:off x="3535363" y="3359150"/>
            <a:ext cx="0" cy="1939925"/>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sp>
        <p:nvSpPr>
          <p:cNvPr id="592041" name="Freeform 169"/>
          <p:cNvSpPr>
            <a:spLocks/>
          </p:cNvSpPr>
          <p:nvPr/>
        </p:nvSpPr>
        <p:spPr bwMode="auto">
          <a:xfrm>
            <a:off x="3389313" y="5815013"/>
            <a:ext cx="1417637" cy="357187"/>
          </a:xfrm>
          <a:custGeom>
            <a:avLst/>
            <a:gdLst>
              <a:gd name="T0" fmla="*/ 214 w 214"/>
              <a:gd name="T1" fmla="*/ 40 h 59"/>
              <a:gd name="T2" fmla="*/ 196 w 214"/>
              <a:gd name="T3" fmla="*/ 59 h 59"/>
              <a:gd name="T4" fmla="*/ 17 w 214"/>
              <a:gd name="T5" fmla="*/ 59 h 59"/>
              <a:gd name="T6" fmla="*/ 0 w 214"/>
              <a:gd name="T7" fmla="*/ 40 h 59"/>
              <a:gd name="T8" fmla="*/ 0 w 214"/>
              <a:gd name="T9" fmla="*/ 20 h 59"/>
              <a:gd name="T10" fmla="*/ 17 w 214"/>
              <a:gd name="T11" fmla="*/ 0 h 59"/>
              <a:gd name="T12" fmla="*/ 196 w 214"/>
              <a:gd name="T13" fmla="*/ 0 h 59"/>
              <a:gd name="T14" fmla="*/ 214 w 214"/>
              <a:gd name="T15" fmla="*/ 20 h 59"/>
              <a:gd name="T16" fmla="*/ 214 w 214"/>
              <a:gd name="T17"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59">
                <a:moveTo>
                  <a:pt x="214" y="40"/>
                </a:moveTo>
                <a:cubicBezTo>
                  <a:pt x="214" y="51"/>
                  <a:pt x="206" y="59"/>
                  <a:pt x="196" y="59"/>
                </a:cubicBezTo>
                <a:cubicBezTo>
                  <a:pt x="17" y="59"/>
                  <a:pt x="17" y="59"/>
                  <a:pt x="17" y="59"/>
                </a:cubicBezTo>
                <a:cubicBezTo>
                  <a:pt x="7" y="59"/>
                  <a:pt x="0" y="51"/>
                  <a:pt x="0" y="40"/>
                </a:cubicBezTo>
                <a:cubicBezTo>
                  <a:pt x="0" y="20"/>
                  <a:pt x="0" y="20"/>
                  <a:pt x="0" y="20"/>
                </a:cubicBezTo>
                <a:cubicBezTo>
                  <a:pt x="0" y="9"/>
                  <a:pt x="7" y="0"/>
                  <a:pt x="17" y="0"/>
                </a:cubicBezTo>
                <a:cubicBezTo>
                  <a:pt x="196" y="0"/>
                  <a:pt x="196" y="0"/>
                  <a:pt x="196" y="0"/>
                </a:cubicBezTo>
                <a:cubicBezTo>
                  <a:pt x="206" y="0"/>
                  <a:pt x="214" y="9"/>
                  <a:pt x="214" y="20"/>
                </a:cubicBezTo>
                <a:lnTo>
                  <a:pt x="214" y="40"/>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2042" name="Rectangle 170"/>
          <p:cNvSpPr>
            <a:spLocks noChangeArrowheads="1"/>
          </p:cNvSpPr>
          <p:nvPr/>
        </p:nvSpPr>
        <p:spPr bwMode="auto">
          <a:xfrm>
            <a:off x="4530725" y="5476875"/>
            <a:ext cx="13946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Q</a:t>
            </a:r>
            <a:endParaRPr lang="en-US" sz="1400" i="1" dirty="0">
              <a:latin typeface="Myriad Pro" pitchFamily="34" charset="0"/>
            </a:endParaRPr>
          </a:p>
        </p:txBody>
      </p:sp>
      <p:sp>
        <p:nvSpPr>
          <p:cNvPr id="592043" name="Rectangle 171"/>
          <p:cNvSpPr>
            <a:spLocks noChangeArrowheads="1"/>
          </p:cNvSpPr>
          <p:nvPr/>
        </p:nvSpPr>
        <p:spPr bwMode="auto">
          <a:xfrm>
            <a:off x="4694238" y="556895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2044" name="Rectangle 172"/>
          <p:cNvSpPr>
            <a:spLocks noChangeArrowheads="1"/>
          </p:cNvSpPr>
          <p:nvPr/>
        </p:nvSpPr>
        <p:spPr bwMode="auto">
          <a:xfrm>
            <a:off x="3416300" y="5453063"/>
            <a:ext cx="13946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Q</a:t>
            </a:r>
            <a:endParaRPr lang="en-US" sz="1400" i="1">
              <a:latin typeface="Myriad Pro" pitchFamily="34" charset="0"/>
            </a:endParaRPr>
          </a:p>
        </p:txBody>
      </p:sp>
      <p:sp>
        <p:nvSpPr>
          <p:cNvPr id="592045" name="Rectangle 173"/>
          <p:cNvSpPr>
            <a:spLocks noChangeArrowheads="1"/>
          </p:cNvSpPr>
          <p:nvPr/>
        </p:nvSpPr>
        <p:spPr bwMode="auto">
          <a:xfrm>
            <a:off x="3598863" y="556895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2046" name="Rectangle 174"/>
          <p:cNvSpPr>
            <a:spLocks noChangeArrowheads="1"/>
          </p:cNvSpPr>
          <p:nvPr/>
        </p:nvSpPr>
        <p:spPr bwMode="auto">
          <a:xfrm>
            <a:off x="1363663" y="2493963"/>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592047" name="Rectangle 175"/>
          <p:cNvSpPr>
            <a:spLocks noChangeArrowheads="1"/>
          </p:cNvSpPr>
          <p:nvPr/>
        </p:nvSpPr>
        <p:spPr bwMode="auto">
          <a:xfrm>
            <a:off x="1506538" y="260985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2048" name="Rectangle 176"/>
          <p:cNvSpPr>
            <a:spLocks noChangeArrowheads="1"/>
          </p:cNvSpPr>
          <p:nvPr/>
        </p:nvSpPr>
        <p:spPr bwMode="auto">
          <a:xfrm>
            <a:off x="1363663" y="3194050"/>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592049" name="Rectangle 177"/>
          <p:cNvSpPr>
            <a:spLocks noChangeArrowheads="1"/>
          </p:cNvSpPr>
          <p:nvPr/>
        </p:nvSpPr>
        <p:spPr bwMode="auto">
          <a:xfrm>
            <a:off x="1506538" y="330835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2050" name="Rectangle 178"/>
          <p:cNvSpPr>
            <a:spLocks noChangeArrowheads="1"/>
          </p:cNvSpPr>
          <p:nvPr/>
        </p:nvSpPr>
        <p:spPr bwMode="auto">
          <a:xfrm>
            <a:off x="6553200" y="3805238"/>
            <a:ext cx="12984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D</a:t>
            </a:r>
            <a:endParaRPr lang="en-US" sz="1400" i="1" dirty="0">
              <a:latin typeface="Myriad Pro" pitchFamily="34" charset="0"/>
            </a:endParaRPr>
          </a:p>
        </p:txBody>
      </p:sp>
      <p:sp>
        <p:nvSpPr>
          <p:cNvPr id="592051" name="Rectangle 179"/>
          <p:cNvSpPr>
            <a:spLocks noChangeArrowheads="1"/>
          </p:cNvSpPr>
          <p:nvPr/>
        </p:nvSpPr>
        <p:spPr bwMode="auto">
          <a:xfrm>
            <a:off x="6731000" y="3921125"/>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2052" name="Rectangle 180"/>
          <p:cNvSpPr>
            <a:spLocks noChangeArrowheads="1"/>
          </p:cNvSpPr>
          <p:nvPr/>
        </p:nvSpPr>
        <p:spPr bwMode="auto">
          <a:xfrm>
            <a:off x="6051550" y="1579563"/>
            <a:ext cx="51937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Supply</a:t>
            </a:r>
            <a:endParaRPr lang="en-US" sz="1400">
              <a:latin typeface="Myriad Pro" pitchFamily="34" charset="0"/>
            </a:endParaRPr>
          </a:p>
        </p:txBody>
      </p:sp>
      <p:sp>
        <p:nvSpPr>
          <p:cNvPr id="592053" name="Rectangle 181"/>
          <p:cNvSpPr>
            <a:spLocks noChangeArrowheads="1"/>
          </p:cNvSpPr>
          <p:nvPr/>
        </p:nvSpPr>
        <p:spPr bwMode="auto">
          <a:xfrm>
            <a:off x="5456238" y="4505325"/>
            <a:ext cx="12984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D</a:t>
            </a:r>
            <a:endParaRPr lang="en-US" sz="1400" i="1" dirty="0">
              <a:latin typeface="Myriad Pro" pitchFamily="34" charset="0"/>
            </a:endParaRPr>
          </a:p>
        </p:txBody>
      </p:sp>
      <p:sp>
        <p:nvSpPr>
          <p:cNvPr id="592054" name="Rectangle 182"/>
          <p:cNvSpPr>
            <a:spLocks noChangeArrowheads="1"/>
          </p:cNvSpPr>
          <p:nvPr/>
        </p:nvSpPr>
        <p:spPr bwMode="auto">
          <a:xfrm>
            <a:off x="5630863" y="4621213"/>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2055" name="Rectangle 183"/>
          <p:cNvSpPr>
            <a:spLocks noChangeArrowheads="1"/>
          </p:cNvSpPr>
          <p:nvPr/>
        </p:nvSpPr>
        <p:spPr bwMode="auto">
          <a:xfrm>
            <a:off x="4546600" y="2219325"/>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E</a:t>
            </a:r>
            <a:endParaRPr lang="en-US" sz="1400" i="1" dirty="0">
              <a:latin typeface="Myriad Pro" pitchFamily="34" charset="0"/>
            </a:endParaRPr>
          </a:p>
        </p:txBody>
      </p:sp>
      <p:sp>
        <p:nvSpPr>
          <p:cNvPr id="592056" name="Rectangle 184"/>
          <p:cNvSpPr>
            <a:spLocks noChangeArrowheads="1"/>
          </p:cNvSpPr>
          <p:nvPr/>
        </p:nvSpPr>
        <p:spPr bwMode="auto">
          <a:xfrm>
            <a:off x="4676775" y="233680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2057" name="Rectangle 185"/>
          <p:cNvSpPr>
            <a:spLocks noChangeArrowheads="1"/>
          </p:cNvSpPr>
          <p:nvPr/>
        </p:nvSpPr>
        <p:spPr bwMode="auto">
          <a:xfrm>
            <a:off x="3443288" y="2914650"/>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E</a:t>
            </a:r>
            <a:endParaRPr lang="en-US" sz="1400" i="1" dirty="0">
              <a:latin typeface="Myriad Pro" pitchFamily="34" charset="0"/>
            </a:endParaRPr>
          </a:p>
        </p:txBody>
      </p:sp>
      <p:sp>
        <p:nvSpPr>
          <p:cNvPr id="592058" name="Rectangle 186"/>
          <p:cNvSpPr>
            <a:spLocks noChangeArrowheads="1"/>
          </p:cNvSpPr>
          <p:nvPr/>
        </p:nvSpPr>
        <p:spPr bwMode="auto">
          <a:xfrm>
            <a:off x="3571875" y="3030538"/>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2059" name="Line 187"/>
          <p:cNvSpPr>
            <a:spLocks noChangeShapeType="1"/>
          </p:cNvSpPr>
          <p:nvPr/>
        </p:nvSpPr>
        <p:spPr bwMode="auto">
          <a:xfrm>
            <a:off x="2181225" y="2336800"/>
            <a:ext cx="1684338" cy="0"/>
          </a:xfrm>
          <a:prstGeom prst="line">
            <a:avLst/>
          </a:prstGeom>
          <a:noFill/>
          <a:ln w="4286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2060" name="Freeform 188"/>
          <p:cNvSpPr>
            <a:spLocks/>
          </p:cNvSpPr>
          <p:nvPr/>
        </p:nvSpPr>
        <p:spPr bwMode="auto">
          <a:xfrm>
            <a:off x="3813175" y="2282825"/>
            <a:ext cx="198438" cy="109538"/>
          </a:xfrm>
          <a:custGeom>
            <a:avLst/>
            <a:gdLst>
              <a:gd name="T0" fmla="*/ 6 w 30"/>
              <a:gd name="T1" fmla="*/ 9 h 18"/>
              <a:gd name="T2" fmla="*/ 0 w 30"/>
              <a:gd name="T3" fmla="*/ 1 h 18"/>
              <a:gd name="T4" fmla="*/ 1 w 30"/>
              <a:gd name="T5" fmla="*/ 0 h 18"/>
              <a:gd name="T6" fmla="*/ 15 w 30"/>
              <a:gd name="T7" fmla="*/ 6 h 18"/>
              <a:gd name="T8" fmla="*/ 30 w 30"/>
              <a:gd name="T9" fmla="*/ 9 h 18"/>
              <a:gd name="T10" fmla="*/ 15 w 30"/>
              <a:gd name="T11" fmla="*/ 12 h 18"/>
              <a:gd name="T12" fmla="*/ 1 w 30"/>
              <a:gd name="T13" fmla="*/ 18 h 18"/>
              <a:gd name="T14" fmla="*/ 0 w 30"/>
              <a:gd name="T15" fmla="*/ 18 h 18"/>
              <a:gd name="T16" fmla="*/ 6 w 30"/>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8">
                <a:moveTo>
                  <a:pt x="6" y="9"/>
                </a:moveTo>
                <a:cubicBezTo>
                  <a:pt x="0" y="1"/>
                  <a:pt x="0" y="1"/>
                  <a:pt x="0" y="1"/>
                </a:cubicBezTo>
                <a:cubicBezTo>
                  <a:pt x="1" y="0"/>
                  <a:pt x="1" y="0"/>
                  <a:pt x="1" y="0"/>
                </a:cubicBezTo>
                <a:cubicBezTo>
                  <a:pt x="15" y="6"/>
                  <a:pt x="15" y="6"/>
                  <a:pt x="15" y="6"/>
                </a:cubicBezTo>
                <a:cubicBezTo>
                  <a:pt x="20" y="7"/>
                  <a:pt x="25" y="8"/>
                  <a:pt x="30" y="9"/>
                </a:cubicBezTo>
                <a:cubicBezTo>
                  <a:pt x="25" y="10"/>
                  <a:pt x="20" y="11"/>
                  <a:pt x="15" y="12"/>
                </a:cubicBezTo>
                <a:cubicBezTo>
                  <a:pt x="1" y="18"/>
                  <a:pt x="1" y="18"/>
                  <a:pt x="1" y="18"/>
                </a:cubicBezTo>
                <a:cubicBezTo>
                  <a:pt x="0" y="18"/>
                  <a:pt x="0" y="18"/>
                  <a:pt x="0" y="18"/>
                </a:cubicBezTo>
                <a:lnTo>
                  <a:pt x="6"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2061" name="Freeform 189"/>
          <p:cNvSpPr>
            <a:spLocks/>
          </p:cNvSpPr>
          <p:nvPr/>
        </p:nvSpPr>
        <p:spPr bwMode="auto">
          <a:xfrm>
            <a:off x="1704975" y="1016000"/>
            <a:ext cx="6430963" cy="4411663"/>
          </a:xfrm>
          <a:custGeom>
            <a:avLst/>
            <a:gdLst>
              <a:gd name="T0" fmla="*/ 3345 w 3345"/>
              <a:gd name="T1" fmla="*/ 2511 h 2511"/>
              <a:gd name="T2" fmla="*/ 0 w 3345"/>
              <a:gd name="T3" fmla="*/ 2511 h 2511"/>
              <a:gd name="T4" fmla="*/ 0 w 3345"/>
              <a:gd name="T5" fmla="*/ 0 h 2511"/>
            </a:gdLst>
            <a:ahLst/>
            <a:cxnLst>
              <a:cxn ang="0">
                <a:pos x="T0" y="T1"/>
              </a:cxn>
              <a:cxn ang="0">
                <a:pos x="T2" y="T3"/>
              </a:cxn>
              <a:cxn ang="0">
                <a:pos x="T4" y="T5"/>
              </a:cxn>
            </a:cxnLst>
            <a:rect l="0" t="0" r="r" b="b"/>
            <a:pathLst>
              <a:path w="3345" h="2511">
                <a:moveTo>
                  <a:pt x="3345" y="2511"/>
                </a:moveTo>
                <a:lnTo>
                  <a:pt x="0" y="2511"/>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92062" name="Line 190"/>
          <p:cNvSpPr>
            <a:spLocks noChangeShapeType="1"/>
          </p:cNvSpPr>
          <p:nvPr/>
        </p:nvSpPr>
        <p:spPr bwMode="auto">
          <a:xfrm flipV="1">
            <a:off x="2241550" y="1809750"/>
            <a:ext cx="3733800" cy="2357438"/>
          </a:xfrm>
          <a:prstGeom prst="line">
            <a:avLst/>
          </a:prstGeom>
          <a:noFill/>
          <a:ln w="42863">
            <a:solidFill>
              <a:srgbClr val="EE313C"/>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2063" name="Line 191"/>
          <p:cNvSpPr>
            <a:spLocks noChangeShapeType="1"/>
          </p:cNvSpPr>
          <p:nvPr/>
        </p:nvSpPr>
        <p:spPr bwMode="auto">
          <a:xfrm flipH="1" flipV="1">
            <a:off x="2792413" y="1458913"/>
            <a:ext cx="3732212" cy="2357437"/>
          </a:xfrm>
          <a:prstGeom prst="line">
            <a:avLst/>
          </a:prstGeom>
          <a:noFill/>
          <a:ln w="42863">
            <a:solidFill>
              <a:srgbClr val="3C5DAA"/>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2064" name="Line 192"/>
          <p:cNvSpPr>
            <a:spLocks noChangeShapeType="1"/>
          </p:cNvSpPr>
          <p:nvPr/>
        </p:nvSpPr>
        <p:spPr bwMode="auto">
          <a:xfrm flipH="1" flipV="1">
            <a:off x="1928813" y="2312988"/>
            <a:ext cx="3487737" cy="2198687"/>
          </a:xfrm>
          <a:prstGeom prst="line">
            <a:avLst/>
          </a:prstGeom>
          <a:noFill/>
          <a:ln w="42863">
            <a:solidFill>
              <a:srgbClr val="AEC5E7"/>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2065" name="Oval 193"/>
          <p:cNvSpPr>
            <a:spLocks noChangeArrowheads="1"/>
          </p:cNvSpPr>
          <p:nvPr/>
        </p:nvSpPr>
        <p:spPr bwMode="auto">
          <a:xfrm>
            <a:off x="3489325" y="3276600"/>
            <a:ext cx="131763" cy="12223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2066" name="Oval 194"/>
          <p:cNvSpPr>
            <a:spLocks noChangeArrowheads="1"/>
          </p:cNvSpPr>
          <p:nvPr/>
        </p:nvSpPr>
        <p:spPr bwMode="auto">
          <a:xfrm>
            <a:off x="4595813" y="2579688"/>
            <a:ext cx="133350" cy="1206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2067" name="Line 195"/>
          <p:cNvSpPr>
            <a:spLocks noChangeShapeType="1"/>
          </p:cNvSpPr>
          <p:nvPr/>
        </p:nvSpPr>
        <p:spPr bwMode="auto">
          <a:xfrm flipV="1">
            <a:off x="3805238" y="2943225"/>
            <a:ext cx="682625" cy="430213"/>
          </a:xfrm>
          <a:prstGeom prst="line">
            <a:avLst/>
          </a:prstGeom>
          <a:noFill/>
          <a:ln w="4286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2068" name="Freeform 196"/>
          <p:cNvSpPr>
            <a:spLocks/>
          </p:cNvSpPr>
          <p:nvPr/>
        </p:nvSpPr>
        <p:spPr bwMode="auto">
          <a:xfrm>
            <a:off x="4414838" y="2871788"/>
            <a:ext cx="187325" cy="138112"/>
          </a:xfrm>
          <a:custGeom>
            <a:avLst/>
            <a:gdLst>
              <a:gd name="T0" fmla="*/ 9 w 28"/>
              <a:gd name="T1" fmla="*/ 13 h 23"/>
              <a:gd name="T2" fmla="*/ 0 w 28"/>
              <a:gd name="T3" fmla="*/ 9 h 23"/>
              <a:gd name="T4" fmla="*/ 0 w 28"/>
              <a:gd name="T5" fmla="*/ 9 h 23"/>
              <a:gd name="T6" fmla="*/ 15 w 28"/>
              <a:gd name="T7" fmla="*/ 5 h 23"/>
              <a:gd name="T8" fmla="*/ 28 w 28"/>
              <a:gd name="T9" fmla="*/ 0 h 23"/>
              <a:gd name="T10" fmla="*/ 18 w 28"/>
              <a:gd name="T11" fmla="*/ 11 h 23"/>
              <a:gd name="T12" fmla="*/ 10 w 28"/>
              <a:gd name="T13" fmla="*/ 23 h 23"/>
              <a:gd name="T14" fmla="*/ 9 w 28"/>
              <a:gd name="T15" fmla="*/ 23 h 23"/>
              <a:gd name="T16" fmla="*/ 9 w 28"/>
              <a:gd name="T1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9" y="13"/>
                </a:moveTo>
                <a:cubicBezTo>
                  <a:pt x="0" y="9"/>
                  <a:pt x="0" y="9"/>
                  <a:pt x="0" y="9"/>
                </a:cubicBezTo>
                <a:cubicBezTo>
                  <a:pt x="0" y="9"/>
                  <a:pt x="0" y="9"/>
                  <a:pt x="0" y="9"/>
                </a:cubicBezTo>
                <a:cubicBezTo>
                  <a:pt x="15" y="5"/>
                  <a:pt x="15" y="5"/>
                  <a:pt x="15" y="5"/>
                </a:cubicBezTo>
                <a:cubicBezTo>
                  <a:pt x="19" y="4"/>
                  <a:pt x="24" y="2"/>
                  <a:pt x="28" y="0"/>
                </a:cubicBezTo>
                <a:cubicBezTo>
                  <a:pt x="25" y="3"/>
                  <a:pt x="22" y="7"/>
                  <a:pt x="18" y="11"/>
                </a:cubicBezTo>
                <a:cubicBezTo>
                  <a:pt x="10" y="23"/>
                  <a:pt x="10" y="23"/>
                  <a:pt x="10" y="23"/>
                </a:cubicBezTo>
                <a:cubicBezTo>
                  <a:pt x="9" y="23"/>
                  <a:pt x="9" y="23"/>
                  <a:pt x="9" y="23"/>
                </a:cubicBezTo>
                <a:lnTo>
                  <a:pt x="9" y="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2069" name="Line 197"/>
          <p:cNvSpPr>
            <a:spLocks noChangeShapeType="1"/>
          </p:cNvSpPr>
          <p:nvPr/>
        </p:nvSpPr>
        <p:spPr bwMode="auto">
          <a:xfrm flipV="1">
            <a:off x="4468813" y="2725738"/>
            <a:ext cx="1546225" cy="357187"/>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2070" name="Freeform 198"/>
          <p:cNvSpPr>
            <a:spLocks/>
          </p:cNvSpPr>
          <p:nvPr/>
        </p:nvSpPr>
        <p:spPr bwMode="auto">
          <a:xfrm>
            <a:off x="5948363" y="1876425"/>
            <a:ext cx="2073275" cy="1492250"/>
          </a:xfrm>
          <a:custGeom>
            <a:avLst/>
            <a:gdLst>
              <a:gd name="T0" fmla="*/ 313 w 313"/>
              <a:gd name="T1" fmla="*/ 227 h 246"/>
              <a:gd name="T2" fmla="*/ 295 w 313"/>
              <a:gd name="T3" fmla="*/ 246 h 246"/>
              <a:gd name="T4" fmla="*/ 17 w 313"/>
              <a:gd name="T5" fmla="*/ 246 h 246"/>
              <a:gd name="T6" fmla="*/ 0 w 313"/>
              <a:gd name="T7" fmla="*/ 227 h 246"/>
              <a:gd name="T8" fmla="*/ 0 w 313"/>
              <a:gd name="T9" fmla="*/ 20 h 246"/>
              <a:gd name="T10" fmla="*/ 17 w 313"/>
              <a:gd name="T11" fmla="*/ 0 h 246"/>
              <a:gd name="T12" fmla="*/ 295 w 313"/>
              <a:gd name="T13" fmla="*/ 0 h 246"/>
              <a:gd name="T14" fmla="*/ 313 w 313"/>
              <a:gd name="T15" fmla="*/ 20 h 246"/>
              <a:gd name="T16" fmla="*/ 313 w 313"/>
              <a:gd name="T17" fmla="*/ 22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3" h="246">
                <a:moveTo>
                  <a:pt x="313" y="227"/>
                </a:moveTo>
                <a:cubicBezTo>
                  <a:pt x="313" y="238"/>
                  <a:pt x="305" y="246"/>
                  <a:pt x="295" y="246"/>
                </a:cubicBezTo>
                <a:cubicBezTo>
                  <a:pt x="17" y="246"/>
                  <a:pt x="17" y="246"/>
                  <a:pt x="17" y="246"/>
                </a:cubicBezTo>
                <a:cubicBezTo>
                  <a:pt x="7" y="246"/>
                  <a:pt x="0" y="238"/>
                  <a:pt x="0" y="227"/>
                </a:cubicBezTo>
                <a:cubicBezTo>
                  <a:pt x="0" y="20"/>
                  <a:pt x="0" y="20"/>
                  <a:pt x="0" y="20"/>
                </a:cubicBezTo>
                <a:cubicBezTo>
                  <a:pt x="0" y="9"/>
                  <a:pt x="7" y="0"/>
                  <a:pt x="17" y="0"/>
                </a:cubicBezTo>
                <a:cubicBezTo>
                  <a:pt x="295" y="0"/>
                  <a:pt x="295" y="0"/>
                  <a:pt x="295" y="0"/>
                </a:cubicBezTo>
                <a:cubicBezTo>
                  <a:pt x="305" y="0"/>
                  <a:pt x="313" y="9"/>
                  <a:pt x="313" y="20"/>
                </a:cubicBezTo>
                <a:lnTo>
                  <a:pt x="313" y="227"/>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2071" name="Freeform 199"/>
          <p:cNvSpPr>
            <a:spLocks/>
          </p:cNvSpPr>
          <p:nvPr/>
        </p:nvSpPr>
        <p:spPr bwMode="auto">
          <a:xfrm>
            <a:off x="669925" y="2725738"/>
            <a:ext cx="630238" cy="598487"/>
          </a:xfrm>
          <a:custGeom>
            <a:avLst/>
            <a:gdLst>
              <a:gd name="T0" fmla="*/ 95 w 95"/>
              <a:gd name="T1" fmla="*/ 80 h 99"/>
              <a:gd name="T2" fmla="*/ 77 w 95"/>
              <a:gd name="T3" fmla="*/ 99 h 99"/>
              <a:gd name="T4" fmla="*/ 17 w 95"/>
              <a:gd name="T5" fmla="*/ 99 h 99"/>
              <a:gd name="T6" fmla="*/ 0 w 95"/>
              <a:gd name="T7" fmla="*/ 80 h 99"/>
              <a:gd name="T8" fmla="*/ 0 w 95"/>
              <a:gd name="T9" fmla="*/ 20 h 99"/>
              <a:gd name="T10" fmla="*/ 17 w 95"/>
              <a:gd name="T11" fmla="*/ 0 h 99"/>
              <a:gd name="T12" fmla="*/ 77 w 95"/>
              <a:gd name="T13" fmla="*/ 0 h 99"/>
              <a:gd name="T14" fmla="*/ 95 w 95"/>
              <a:gd name="T15" fmla="*/ 20 h 99"/>
              <a:gd name="T16" fmla="*/ 95 w 95"/>
              <a:gd name="T17"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99">
                <a:moveTo>
                  <a:pt x="95" y="80"/>
                </a:moveTo>
                <a:cubicBezTo>
                  <a:pt x="95" y="90"/>
                  <a:pt x="87" y="99"/>
                  <a:pt x="77" y="99"/>
                </a:cubicBezTo>
                <a:cubicBezTo>
                  <a:pt x="17" y="99"/>
                  <a:pt x="17" y="99"/>
                  <a:pt x="17" y="99"/>
                </a:cubicBezTo>
                <a:cubicBezTo>
                  <a:pt x="8" y="99"/>
                  <a:pt x="0" y="90"/>
                  <a:pt x="0" y="80"/>
                </a:cubicBezTo>
                <a:cubicBezTo>
                  <a:pt x="0" y="20"/>
                  <a:pt x="0" y="20"/>
                  <a:pt x="0" y="20"/>
                </a:cubicBezTo>
                <a:cubicBezTo>
                  <a:pt x="0" y="9"/>
                  <a:pt x="8" y="0"/>
                  <a:pt x="17" y="0"/>
                </a:cubicBezTo>
                <a:cubicBezTo>
                  <a:pt x="77" y="0"/>
                  <a:pt x="77" y="0"/>
                  <a:pt x="77" y="0"/>
                </a:cubicBezTo>
                <a:cubicBezTo>
                  <a:pt x="87" y="0"/>
                  <a:pt x="95" y="9"/>
                  <a:pt x="95" y="20"/>
                </a:cubicBezTo>
                <a:lnTo>
                  <a:pt x="95" y="80"/>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2072" name="Freeform 200"/>
          <p:cNvSpPr>
            <a:spLocks/>
          </p:cNvSpPr>
          <p:nvPr/>
        </p:nvSpPr>
        <p:spPr bwMode="auto">
          <a:xfrm>
            <a:off x="4144963" y="3035300"/>
            <a:ext cx="192087" cy="144463"/>
          </a:xfrm>
          <a:custGeom>
            <a:avLst/>
            <a:gdLst>
              <a:gd name="T0" fmla="*/ 10 w 29"/>
              <a:gd name="T1" fmla="*/ 14 h 24"/>
              <a:gd name="T2" fmla="*/ 0 w 29"/>
              <a:gd name="T3" fmla="*/ 10 h 24"/>
              <a:gd name="T4" fmla="*/ 0 w 29"/>
              <a:gd name="T5" fmla="*/ 10 h 24"/>
              <a:gd name="T6" fmla="*/ 15 w 29"/>
              <a:gd name="T7" fmla="*/ 6 h 24"/>
              <a:gd name="T8" fmla="*/ 29 w 29"/>
              <a:gd name="T9" fmla="*/ 0 h 24"/>
              <a:gd name="T10" fmla="*/ 19 w 29"/>
              <a:gd name="T11" fmla="*/ 11 h 24"/>
              <a:gd name="T12" fmla="*/ 11 w 29"/>
              <a:gd name="T13" fmla="*/ 24 h 24"/>
              <a:gd name="T14" fmla="*/ 10 w 29"/>
              <a:gd name="T15" fmla="*/ 24 h 24"/>
              <a:gd name="T16" fmla="*/ 10 w 29"/>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4">
                <a:moveTo>
                  <a:pt x="10" y="14"/>
                </a:moveTo>
                <a:cubicBezTo>
                  <a:pt x="0" y="10"/>
                  <a:pt x="0" y="10"/>
                  <a:pt x="0" y="10"/>
                </a:cubicBezTo>
                <a:cubicBezTo>
                  <a:pt x="0" y="10"/>
                  <a:pt x="0" y="10"/>
                  <a:pt x="0" y="10"/>
                </a:cubicBezTo>
                <a:cubicBezTo>
                  <a:pt x="15" y="6"/>
                  <a:pt x="15" y="6"/>
                  <a:pt x="15" y="6"/>
                </a:cubicBezTo>
                <a:cubicBezTo>
                  <a:pt x="20" y="4"/>
                  <a:pt x="25" y="2"/>
                  <a:pt x="29" y="0"/>
                </a:cubicBezTo>
                <a:cubicBezTo>
                  <a:pt x="26" y="4"/>
                  <a:pt x="22" y="8"/>
                  <a:pt x="19" y="11"/>
                </a:cubicBezTo>
                <a:cubicBezTo>
                  <a:pt x="11" y="24"/>
                  <a:pt x="11" y="24"/>
                  <a:pt x="11" y="24"/>
                </a:cubicBezTo>
                <a:cubicBezTo>
                  <a:pt x="10" y="24"/>
                  <a:pt x="10" y="24"/>
                  <a:pt x="10" y="24"/>
                </a:cubicBezTo>
                <a:lnTo>
                  <a:pt x="10" y="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2073" name="Freeform 201"/>
          <p:cNvSpPr>
            <a:spLocks/>
          </p:cNvSpPr>
          <p:nvPr/>
        </p:nvSpPr>
        <p:spPr bwMode="auto">
          <a:xfrm>
            <a:off x="3878263" y="3203575"/>
            <a:ext cx="193675" cy="146050"/>
          </a:xfrm>
          <a:custGeom>
            <a:avLst/>
            <a:gdLst>
              <a:gd name="T0" fmla="*/ 9 w 29"/>
              <a:gd name="T1" fmla="*/ 14 h 24"/>
              <a:gd name="T2" fmla="*/ 0 w 29"/>
              <a:gd name="T3" fmla="*/ 10 h 24"/>
              <a:gd name="T4" fmla="*/ 0 w 29"/>
              <a:gd name="T5" fmla="*/ 10 h 24"/>
              <a:gd name="T6" fmla="*/ 15 w 29"/>
              <a:gd name="T7" fmla="*/ 6 h 24"/>
              <a:gd name="T8" fmla="*/ 29 w 29"/>
              <a:gd name="T9" fmla="*/ 0 h 24"/>
              <a:gd name="T10" fmla="*/ 18 w 29"/>
              <a:gd name="T11" fmla="*/ 11 h 24"/>
              <a:gd name="T12" fmla="*/ 10 w 29"/>
              <a:gd name="T13" fmla="*/ 24 h 24"/>
              <a:gd name="T14" fmla="*/ 10 w 29"/>
              <a:gd name="T15" fmla="*/ 24 h 24"/>
              <a:gd name="T16" fmla="*/ 9 w 29"/>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4">
                <a:moveTo>
                  <a:pt x="9" y="14"/>
                </a:moveTo>
                <a:cubicBezTo>
                  <a:pt x="0" y="10"/>
                  <a:pt x="0" y="10"/>
                  <a:pt x="0" y="10"/>
                </a:cubicBezTo>
                <a:cubicBezTo>
                  <a:pt x="0" y="10"/>
                  <a:pt x="0" y="10"/>
                  <a:pt x="0" y="10"/>
                </a:cubicBezTo>
                <a:cubicBezTo>
                  <a:pt x="15" y="6"/>
                  <a:pt x="15" y="6"/>
                  <a:pt x="15" y="6"/>
                </a:cubicBezTo>
                <a:cubicBezTo>
                  <a:pt x="19" y="4"/>
                  <a:pt x="24" y="2"/>
                  <a:pt x="29" y="0"/>
                </a:cubicBezTo>
                <a:cubicBezTo>
                  <a:pt x="25" y="4"/>
                  <a:pt x="22" y="8"/>
                  <a:pt x="18" y="11"/>
                </a:cubicBezTo>
                <a:cubicBezTo>
                  <a:pt x="10" y="24"/>
                  <a:pt x="10" y="24"/>
                  <a:pt x="10" y="24"/>
                </a:cubicBezTo>
                <a:cubicBezTo>
                  <a:pt x="10" y="24"/>
                  <a:pt x="10" y="24"/>
                  <a:pt x="10" y="24"/>
                </a:cubicBezTo>
                <a:lnTo>
                  <a:pt x="9" y="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2074" name="Line 202"/>
          <p:cNvSpPr>
            <a:spLocks noChangeShapeType="1"/>
          </p:cNvSpPr>
          <p:nvPr/>
        </p:nvSpPr>
        <p:spPr bwMode="auto">
          <a:xfrm flipV="1">
            <a:off x="1492250" y="2889250"/>
            <a:ext cx="0" cy="303213"/>
          </a:xfrm>
          <a:prstGeom prst="line">
            <a:avLst/>
          </a:prstGeom>
          <a:noFill/>
          <a:ln w="1587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2075" name="Freeform 203"/>
          <p:cNvSpPr>
            <a:spLocks/>
          </p:cNvSpPr>
          <p:nvPr/>
        </p:nvSpPr>
        <p:spPr bwMode="auto">
          <a:xfrm>
            <a:off x="1446213" y="2805113"/>
            <a:ext cx="93662" cy="120650"/>
          </a:xfrm>
          <a:custGeom>
            <a:avLst/>
            <a:gdLst>
              <a:gd name="T0" fmla="*/ 7 w 14"/>
              <a:gd name="T1" fmla="*/ 16 h 20"/>
              <a:gd name="T2" fmla="*/ 1 w 14"/>
              <a:gd name="T3" fmla="*/ 20 h 20"/>
              <a:gd name="T4" fmla="*/ 0 w 14"/>
              <a:gd name="T5" fmla="*/ 19 h 20"/>
              <a:gd name="T6" fmla="*/ 5 w 14"/>
              <a:gd name="T7" fmla="*/ 10 h 20"/>
              <a:gd name="T8" fmla="*/ 7 w 14"/>
              <a:gd name="T9" fmla="*/ 0 h 20"/>
              <a:gd name="T10" fmla="*/ 9 w 14"/>
              <a:gd name="T11" fmla="*/ 10 h 20"/>
              <a:gd name="T12" fmla="*/ 14 w 14"/>
              <a:gd name="T13" fmla="*/ 19 h 20"/>
              <a:gd name="T14" fmla="*/ 14 w 14"/>
              <a:gd name="T15" fmla="*/ 20 h 20"/>
              <a:gd name="T16" fmla="*/ 7 w 14"/>
              <a:gd name="T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7" y="16"/>
                </a:moveTo>
                <a:cubicBezTo>
                  <a:pt x="1" y="20"/>
                  <a:pt x="1" y="20"/>
                  <a:pt x="1" y="20"/>
                </a:cubicBezTo>
                <a:cubicBezTo>
                  <a:pt x="0" y="19"/>
                  <a:pt x="0" y="19"/>
                  <a:pt x="0" y="19"/>
                </a:cubicBezTo>
                <a:cubicBezTo>
                  <a:pt x="5" y="10"/>
                  <a:pt x="5" y="10"/>
                  <a:pt x="5" y="10"/>
                </a:cubicBezTo>
                <a:cubicBezTo>
                  <a:pt x="5" y="7"/>
                  <a:pt x="6" y="3"/>
                  <a:pt x="7" y="0"/>
                </a:cubicBezTo>
                <a:cubicBezTo>
                  <a:pt x="8" y="3"/>
                  <a:pt x="9" y="7"/>
                  <a:pt x="9" y="10"/>
                </a:cubicBezTo>
                <a:cubicBezTo>
                  <a:pt x="14" y="19"/>
                  <a:pt x="14" y="19"/>
                  <a:pt x="14" y="19"/>
                </a:cubicBezTo>
                <a:cubicBezTo>
                  <a:pt x="14" y="20"/>
                  <a:pt x="14" y="20"/>
                  <a:pt x="14" y="20"/>
                </a:cubicBezTo>
                <a:lnTo>
                  <a:pt x="7"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2076" name="Line 204"/>
          <p:cNvSpPr>
            <a:spLocks noChangeShapeType="1"/>
          </p:cNvSpPr>
          <p:nvPr/>
        </p:nvSpPr>
        <p:spPr bwMode="auto">
          <a:xfrm>
            <a:off x="3713163" y="5597525"/>
            <a:ext cx="715962" cy="0"/>
          </a:xfrm>
          <a:prstGeom prst="line">
            <a:avLst/>
          </a:prstGeom>
          <a:noFill/>
          <a:ln w="1587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2077" name="Freeform 205"/>
          <p:cNvSpPr>
            <a:spLocks/>
          </p:cNvSpPr>
          <p:nvPr/>
        </p:nvSpPr>
        <p:spPr bwMode="auto">
          <a:xfrm>
            <a:off x="4337050" y="5556250"/>
            <a:ext cx="146050" cy="84138"/>
          </a:xfrm>
          <a:custGeom>
            <a:avLst/>
            <a:gdLst>
              <a:gd name="T0" fmla="*/ 4 w 22"/>
              <a:gd name="T1" fmla="*/ 7 h 14"/>
              <a:gd name="T2" fmla="*/ 0 w 22"/>
              <a:gd name="T3" fmla="*/ 1 h 14"/>
              <a:gd name="T4" fmla="*/ 0 w 22"/>
              <a:gd name="T5" fmla="*/ 0 h 14"/>
              <a:gd name="T6" fmla="*/ 11 w 22"/>
              <a:gd name="T7" fmla="*/ 5 h 14"/>
              <a:gd name="T8" fmla="*/ 22 w 22"/>
              <a:gd name="T9" fmla="*/ 7 h 14"/>
              <a:gd name="T10" fmla="*/ 11 w 22"/>
              <a:gd name="T11" fmla="*/ 10 h 14"/>
              <a:gd name="T12" fmla="*/ 0 w 22"/>
              <a:gd name="T13" fmla="*/ 14 h 14"/>
              <a:gd name="T14" fmla="*/ 0 w 22"/>
              <a:gd name="T15" fmla="*/ 14 h 14"/>
              <a:gd name="T16" fmla="*/ 4 w 22"/>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4">
                <a:moveTo>
                  <a:pt x="4" y="7"/>
                </a:moveTo>
                <a:cubicBezTo>
                  <a:pt x="0" y="1"/>
                  <a:pt x="0" y="1"/>
                  <a:pt x="0" y="1"/>
                </a:cubicBezTo>
                <a:cubicBezTo>
                  <a:pt x="0" y="0"/>
                  <a:pt x="0" y="0"/>
                  <a:pt x="0" y="0"/>
                </a:cubicBezTo>
                <a:cubicBezTo>
                  <a:pt x="11" y="5"/>
                  <a:pt x="11" y="5"/>
                  <a:pt x="11" y="5"/>
                </a:cubicBezTo>
                <a:cubicBezTo>
                  <a:pt x="14" y="5"/>
                  <a:pt x="18" y="6"/>
                  <a:pt x="22" y="7"/>
                </a:cubicBezTo>
                <a:cubicBezTo>
                  <a:pt x="18" y="8"/>
                  <a:pt x="14" y="9"/>
                  <a:pt x="11" y="10"/>
                </a:cubicBezTo>
                <a:cubicBezTo>
                  <a:pt x="0" y="14"/>
                  <a:pt x="0" y="14"/>
                  <a:pt x="0" y="14"/>
                </a:cubicBezTo>
                <a:cubicBezTo>
                  <a:pt x="0" y="14"/>
                  <a:pt x="0" y="14"/>
                  <a:pt x="0" y="14"/>
                </a:cubicBezTo>
                <a:lnTo>
                  <a:pt x="4"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2078" name="Line 206"/>
          <p:cNvSpPr>
            <a:spLocks noChangeShapeType="1"/>
          </p:cNvSpPr>
          <p:nvPr/>
        </p:nvSpPr>
        <p:spPr bwMode="auto">
          <a:xfrm flipV="1">
            <a:off x="3097213" y="1719263"/>
            <a:ext cx="635000" cy="588962"/>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2079" name="Freeform 207"/>
          <p:cNvSpPr>
            <a:spLocks/>
          </p:cNvSpPr>
          <p:nvPr/>
        </p:nvSpPr>
        <p:spPr bwMode="auto">
          <a:xfrm>
            <a:off x="3613150" y="1181100"/>
            <a:ext cx="1525588" cy="574675"/>
          </a:xfrm>
          <a:custGeom>
            <a:avLst/>
            <a:gdLst>
              <a:gd name="T0" fmla="*/ 230 w 230"/>
              <a:gd name="T1" fmla="*/ 79 h 95"/>
              <a:gd name="T2" fmla="*/ 219 w 230"/>
              <a:gd name="T3" fmla="*/ 95 h 95"/>
              <a:gd name="T4" fmla="*/ 11 w 230"/>
              <a:gd name="T5" fmla="*/ 95 h 95"/>
              <a:gd name="T6" fmla="*/ 0 w 230"/>
              <a:gd name="T7" fmla="*/ 79 h 95"/>
              <a:gd name="T8" fmla="*/ 0 w 230"/>
              <a:gd name="T9" fmla="*/ 16 h 95"/>
              <a:gd name="T10" fmla="*/ 11 w 230"/>
              <a:gd name="T11" fmla="*/ 0 h 95"/>
              <a:gd name="T12" fmla="*/ 219 w 230"/>
              <a:gd name="T13" fmla="*/ 0 h 95"/>
              <a:gd name="T14" fmla="*/ 230 w 230"/>
              <a:gd name="T15" fmla="*/ 16 h 95"/>
              <a:gd name="T16" fmla="*/ 230 w 230"/>
              <a:gd name="T17"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95">
                <a:moveTo>
                  <a:pt x="230" y="79"/>
                </a:moveTo>
                <a:cubicBezTo>
                  <a:pt x="230" y="88"/>
                  <a:pt x="225" y="95"/>
                  <a:pt x="219" y="95"/>
                </a:cubicBezTo>
                <a:cubicBezTo>
                  <a:pt x="11" y="95"/>
                  <a:pt x="11" y="95"/>
                  <a:pt x="11" y="95"/>
                </a:cubicBezTo>
                <a:cubicBezTo>
                  <a:pt x="5" y="95"/>
                  <a:pt x="0" y="88"/>
                  <a:pt x="0" y="79"/>
                </a:cubicBezTo>
                <a:cubicBezTo>
                  <a:pt x="0" y="16"/>
                  <a:pt x="0" y="16"/>
                  <a:pt x="0" y="16"/>
                </a:cubicBezTo>
                <a:cubicBezTo>
                  <a:pt x="0" y="7"/>
                  <a:pt x="5" y="0"/>
                  <a:pt x="11" y="0"/>
                </a:cubicBezTo>
                <a:cubicBezTo>
                  <a:pt x="219" y="0"/>
                  <a:pt x="219" y="0"/>
                  <a:pt x="219" y="0"/>
                </a:cubicBezTo>
                <a:cubicBezTo>
                  <a:pt x="225" y="0"/>
                  <a:pt x="230" y="7"/>
                  <a:pt x="230" y="16"/>
                </a:cubicBezTo>
                <a:lnTo>
                  <a:pt x="230" y="79"/>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48930" name="TextBox 29"/>
          <p:cNvSpPr txBox="1">
            <a:spLocks noChangeArrowheads="1"/>
          </p:cNvSpPr>
          <p:nvPr/>
        </p:nvSpPr>
        <p:spPr bwMode="auto">
          <a:xfrm>
            <a:off x="304800" y="914400"/>
            <a:ext cx="13843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a:t>
            </a:r>
            <a:r>
              <a:rPr lang="en-US" sz="1400" dirty="0" smtClean="0">
                <a:latin typeface="Myriad Pro" pitchFamily="34" charset="0"/>
                <a:ea typeface="MS PGothic" pitchFamily="34" charset="-128"/>
              </a:rPr>
              <a:t>cotton</a:t>
            </a:r>
            <a:endParaRPr lang="en-US" sz="1400" dirty="0">
              <a:latin typeface="Myriad Pro" pitchFamily="34" charset="0"/>
              <a:ea typeface="MS PGothic" pitchFamily="34" charset="-128"/>
            </a:endParaRPr>
          </a:p>
        </p:txBody>
      </p:sp>
      <p:sp>
        <p:nvSpPr>
          <p:cNvPr id="548931" name="TextBox 30"/>
          <p:cNvSpPr txBox="1">
            <a:spLocks noChangeArrowheads="1"/>
          </p:cNvSpPr>
          <p:nvPr/>
        </p:nvSpPr>
        <p:spPr bwMode="auto">
          <a:xfrm>
            <a:off x="6211888" y="5551488"/>
            <a:ext cx="239871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a:t>
            </a:r>
            <a:endParaRPr lang="en-US" sz="1400" dirty="0">
              <a:latin typeface="Myriad Pro" pitchFamily="34" charset="0"/>
              <a:ea typeface="MS PGothic" pitchFamily="34" charset="-128"/>
            </a:endParaRPr>
          </a:p>
        </p:txBody>
      </p:sp>
      <p:sp>
        <p:nvSpPr>
          <p:cNvPr id="2" name="TextBox 29"/>
          <p:cNvSpPr txBox="1">
            <a:spLocks noChangeArrowheads="1"/>
          </p:cNvSpPr>
          <p:nvPr/>
        </p:nvSpPr>
        <p:spPr bwMode="auto">
          <a:xfrm>
            <a:off x="533400" y="2743200"/>
            <a:ext cx="83185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solidFill>
                  <a:schemeClr val="tx1">
                    <a:lumMod val="75000"/>
                    <a:lumOff val="25000"/>
                  </a:schemeClr>
                </a:solidFill>
                <a:latin typeface="Myriad Pro" pitchFamily="34" charset="0"/>
                <a:ea typeface="MS PGothic" pitchFamily="34" charset="-128"/>
              </a:rPr>
              <a:t>Price rises</a:t>
            </a:r>
          </a:p>
        </p:txBody>
      </p:sp>
      <p:sp>
        <p:nvSpPr>
          <p:cNvPr id="3" name="TextBox 29"/>
          <p:cNvSpPr txBox="1">
            <a:spLocks noChangeArrowheads="1"/>
          </p:cNvSpPr>
          <p:nvPr/>
        </p:nvSpPr>
        <p:spPr bwMode="auto">
          <a:xfrm>
            <a:off x="3369731" y="5850466"/>
            <a:ext cx="13843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solidFill>
                  <a:schemeClr val="tx1">
                    <a:lumMod val="75000"/>
                    <a:lumOff val="25000"/>
                  </a:schemeClr>
                </a:solidFill>
                <a:latin typeface="Myriad Pro" pitchFamily="34" charset="0"/>
                <a:ea typeface="MS PGothic" pitchFamily="34" charset="-128"/>
              </a:rPr>
              <a:t>Quantity rises</a:t>
            </a:r>
          </a:p>
        </p:txBody>
      </p:sp>
      <p:sp>
        <p:nvSpPr>
          <p:cNvPr id="4" name="TextBox 29"/>
          <p:cNvSpPr txBox="1">
            <a:spLocks noChangeArrowheads="1"/>
          </p:cNvSpPr>
          <p:nvPr/>
        </p:nvSpPr>
        <p:spPr bwMode="auto">
          <a:xfrm>
            <a:off x="3657600" y="1219200"/>
            <a:ext cx="147637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a:solidFill>
                  <a:schemeClr val="tx1">
                    <a:lumMod val="75000"/>
                    <a:lumOff val="25000"/>
                  </a:schemeClr>
                </a:solidFill>
                <a:latin typeface="Myriad Pro" pitchFamily="34" charset="0"/>
                <a:ea typeface="MS PGothic" pitchFamily="34" charset="-128"/>
              </a:rPr>
              <a:t>An increase in demand…</a:t>
            </a:r>
          </a:p>
        </p:txBody>
      </p:sp>
      <p:sp>
        <p:nvSpPr>
          <p:cNvPr id="5" name="TextBox 29"/>
          <p:cNvSpPr txBox="1">
            <a:spLocks noChangeArrowheads="1"/>
          </p:cNvSpPr>
          <p:nvPr/>
        </p:nvSpPr>
        <p:spPr bwMode="auto">
          <a:xfrm>
            <a:off x="5934075" y="1905000"/>
            <a:ext cx="2030413"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nSpc>
                <a:spcPct val="100000"/>
              </a:lnSpc>
              <a:spcBef>
                <a:spcPct val="50000"/>
              </a:spcBef>
            </a:pPr>
            <a:r>
              <a:rPr lang="en-US" sz="1400" dirty="0">
                <a:solidFill>
                  <a:schemeClr val="tx1">
                    <a:lumMod val="75000"/>
                    <a:lumOff val="25000"/>
                  </a:schemeClr>
                </a:solidFill>
                <a:latin typeface="Myriad Pro" pitchFamily="34" charset="0"/>
                <a:ea typeface="MS PGothic" pitchFamily="34" charset="-128"/>
              </a:rPr>
              <a:t>… leads to a movement along the supply curve due to a higher equilibrium price and higher equilibrium </a:t>
            </a:r>
            <a:r>
              <a:rPr lang="en-US" sz="1400" dirty="0" smtClean="0">
                <a:solidFill>
                  <a:schemeClr val="tx1">
                    <a:lumMod val="75000"/>
                    <a:lumOff val="25000"/>
                  </a:schemeClr>
                </a:solidFill>
                <a:latin typeface="Myriad Pro" pitchFamily="34" charset="0"/>
                <a:ea typeface="MS PGothic" pitchFamily="34" charset="-128"/>
              </a:rPr>
              <a:t>quantity.</a:t>
            </a:r>
            <a:endParaRPr lang="en-US" sz="1400" dirty="0">
              <a:solidFill>
                <a:schemeClr val="tx1">
                  <a:lumMod val="75000"/>
                  <a:lumOff val="25000"/>
                </a:schemeClr>
              </a:solidFill>
              <a:latin typeface="Myriad Pro" pitchFamily="34" charset="0"/>
              <a:ea typeface="MS PGothic" pitchFamily="34" charset="-128"/>
            </a:endParaRPr>
          </a:p>
        </p:txBody>
      </p:sp>
    </p:spTree>
    <p:extLst>
      <p:ext uri="{BB962C8B-B14F-4D97-AF65-F5344CB8AC3E}">
        <p14:creationId xmlns:p14="http://schemas.microsoft.com/office/powerpoint/2010/main" xmlns="" val="11314459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8930"/>
                                        </p:tgtEl>
                                        <p:attrNameLst>
                                          <p:attrName>style.visibility</p:attrName>
                                        </p:attrNameLst>
                                      </p:cBhvr>
                                      <p:to>
                                        <p:strVal val="visible"/>
                                      </p:to>
                                    </p:set>
                                    <p:animEffect transition="in" filter="fade">
                                      <p:cBhvr>
                                        <p:cTn id="7" dur="500"/>
                                        <p:tgtEl>
                                          <p:spTgt spid="5489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2048"/>
                                        </p:tgtEl>
                                        <p:attrNameLst>
                                          <p:attrName>style.visibility</p:attrName>
                                        </p:attrNameLst>
                                      </p:cBhvr>
                                      <p:to>
                                        <p:strVal val="visible"/>
                                      </p:to>
                                    </p:set>
                                    <p:animEffect transition="in" filter="fade">
                                      <p:cBhvr>
                                        <p:cTn id="10" dur="500"/>
                                        <p:tgtEl>
                                          <p:spTgt spid="5920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2061"/>
                                        </p:tgtEl>
                                        <p:attrNameLst>
                                          <p:attrName>style.visibility</p:attrName>
                                        </p:attrNameLst>
                                      </p:cBhvr>
                                      <p:to>
                                        <p:strVal val="visible"/>
                                      </p:to>
                                    </p:set>
                                    <p:animEffect transition="in" filter="fade">
                                      <p:cBhvr>
                                        <p:cTn id="13" dur="500"/>
                                        <p:tgtEl>
                                          <p:spTgt spid="5920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2044"/>
                                        </p:tgtEl>
                                        <p:attrNameLst>
                                          <p:attrName>style.visibility</p:attrName>
                                        </p:attrNameLst>
                                      </p:cBhvr>
                                      <p:to>
                                        <p:strVal val="visible"/>
                                      </p:to>
                                    </p:set>
                                    <p:animEffect transition="in" filter="fade">
                                      <p:cBhvr>
                                        <p:cTn id="16" dur="500"/>
                                        <p:tgtEl>
                                          <p:spTgt spid="5920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8931"/>
                                        </p:tgtEl>
                                        <p:attrNameLst>
                                          <p:attrName>style.visibility</p:attrName>
                                        </p:attrNameLst>
                                      </p:cBhvr>
                                      <p:to>
                                        <p:strVal val="visible"/>
                                      </p:to>
                                    </p:set>
                                    <p:animEffect transition="in" filter="fade">
                                      <p:cBhvr>
                                        <p:cTn id="19" dur="500"/>
                                        <p:tgtEl>
                                          <p:spTgt spid="548931"/>
                                        </p:tgtEl>
                                      </p:cBhvr>
                                    </p:animEffect>
                                  </p:childTnLst>
                                </p:cTn>
                              </p:par>
                              <p:par>
                                <p:cTn id="20" presetID="10" presetClass="entr" presetSubtype="0" fill="hold" nodeType="withEffect">
                                  <p:stCondLst>
                                    <p:cond delay="0"/>
                                  </p:stCondLst>
                                  <p:childTnLst>
                                    <p:set>
                                      <p:cBhvr>
                                        <p:cTn id="21" dur="1" fill="hold">
                                          <p:stCondLst>
                                            <p:cond delay="0"/>
                                          </p:stCondLst>
                                        </p:cTn>
                                        <p:tgtEl>
                                          <p:spTgt spid="592040"/>
                                        </p:tgtEl>
                                        <p:attrNameLst>
                                          <p:attrName>style.visibility</p:attrName>
                                        </p:attrNameLst>
                                      </p:cBhvr>
                                      <p:to>
                                        <p:strVal val="visible"/>
                                      </p:to>
                                    </p:set>
                                    <p:animEffect transition="in" filter="fade">
                                      <p:cBhvr>
                                        <p:cTn id="22" dur="500"/>
                                        <p:tgtEl>
                                          <p:spTgt spid="5920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2065"/>
                                        </p:tgtEl>
                                        <p:attrNameLst>
                                          <p:attrName>style.visibility</p:attrName>
                                        </p:attrNameLst>
                                      </p:cBhvr>
                                      <p:to>
                                        <p:strVal val="visible"/>
                                      </p:to>
                                    </p:set>
                                    <p:animEffect transition="in" filter="fade">
                                      <p:cBhvr>
                                        <p:cTn id="25" dur="500"/>
                                        <p:tgtEl>
                                          <p:spTgt spid="5920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92058"/>
                                        </p:tgtEl>
                                        <p:attrNameLst>
                                          <p:attrName>style.visibility</p:attrName>
                                        </p:attrNameLst>
                                      </p:cBhvr>
                                      <p:to>
                                        <p:strVal val="visible"/>
                                      </p:to>
                                    </p:set>
                                    <p:animEffect transition="in" filter="fade">
                                      <p:cBhvr>
                                        <p:cTn id="28" dur="500"/>
                                        <p:tgtEl>
                                          <p:spTgt spid="5920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92057"/>
                                        </p:tgtEl>
                                        <p:attrNameLst>
                                          <p:attrName>style.visibility</p:attrName>
                                        </p:attrNameLst>
                                      </p:cBhvr>
                                      <p:to>
                                        <p:strVal val="visible"/>
                                      </p:to>
                                    </p:set>
                                    <p:animEffect transition="in" filter="fade">
                                      <p:cBhvr>
                                        <p:cTn id="31" dur="500"/>
                                        <p:tgtEl>
                                          <p:spTgt spid="592057"/>
                                        </p:tgtEl>
                                      </p:cBhvr>
                                    </p:animEffect>
                                  </p:childTnLst>
                                </p:cTn>
                              </p:par>
                              <p:par>
                                <p:cTn id="32" presetID="10" presetClass="entr" presetSubtype="0" fill="hold" nodeType="withEffect">
                                  <p:stCondLst>
                                    <p:cond delay="0"/>
                                  </p:stCondLst>
                                  <p:childTnLst>
                                    <p:set>
                                      <p:cBhvr>
                                        <p:cTn id="33" dur="1" fill="hold">
                                          <p:stCondLst>
                                            <p:cond delay="0"/>
                                          </p:stCondLst>
                                        </p:cTn>
                                        <p:tgtEl>
                                          <p:spTgt spid="592039"/>
                                        </p:tgtEl>
                                        <p:attrNameLst>
                                          <p:attrName>style.visibility</p:attrName>
                                        </p:attrNameLst>
                                      </p:cBhvr>
                                      <p:to>
                                        <p:strVal val="visible"/>
                                      </p:to>
                                    </p:set>
                                    <p:animEffect transition="in" filter="fade">
                                      <p:cBhvr>
                                        <p:cTn id="34" dur="500"/>
                                        <p:tgtEl>
                                          <p:spTgt spid="5920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2062"/>
                                        </p:tgtEl>
                                        <p:attrNameLst>
                                          <p:attrName>style.visibility</p:attrName>
                                        </p:attrNameLst>
                                      </p:cBhvr>
                                      <p:to>
                                        <p:strVal val="visible"/>
                                      </p:to>
                                    </p:set>
                                    <p:animEffect transition="in" filter="fade">
                                      <p:cBhvr>
                                        <p:cTn id="37" dur="500"/>
                                        <p:tgtEl>
                                          <p:spTgt spid="59206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2052"/>
                                        </p:tgtEl>
                                        <p:attrNameLst>
                                          <p:attrName>style.visibility</p:attrName>
                                        </p:attrNameLst>
                                      </p:cBhvr>
                                      <p:to>
                                        <p:strVal val="visible"/>
                                      </p:to>
                                    </p:set>
                                    <p:animEffect transition="in" filter="fade">
                                      <p:cBhvr>
                                        <p:cTn id="40" dur="500"/>
                                        <p:tgtEl>
                                          <p:spTgt spid="5920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2049"/>
                                        </p:tgtEl>
                                        <p:attrNameLst>
                                          <p:attrName>style.visibility</p:attrName>
                                        </p:attrNameLst>
                                      </p:cBhvr>
                                      <p:to>
                                        <p:strVal val="visible"/>
                                      </p:to>
                                    </p:set>
                                    <p:animEffect transition="in" filter="fade">
                                      <p:cBhvr>
                                        <p:cTn id="43" dur="500"/>
                                        <p:tgtEl>
                                          <p:spTgt spid="5920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2045"/>
                                        </p:tgtEl>
                                        <p:attrNameLst>
                                          <p:attrName>style.visibility</p:attrName>
                                        </p:attrNameLst>
                                      </p:cBhvr>
                                      <p:to>
                                        <p:strVal val="visible"/>
                                      </p:to>
                                    </p:set>
                                    <p:animEffect transition="in" filter="fade">
                                      <p:cBhvr>
                                        <p:cTn id="46" dur="500"/>
                                        <p:tgtEl>
                                          <p:spTgt spid="5920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92064"/>
                                        </p:tgtEl>
                                        <p:attrNameLst>
                                          <p:attrName>style.visibility</p:attrName>
                                        </p:attrNameLst>
                                      </p:cBhvr>
                                      <p:to>
                                        <p:strVal val="visible"/>
                                      </p:to>
                                    </p:set>
                                    <p:animEffect transition="in" filter="fade">
                                      <p:cBhvr>
                                        <p:cTn id="49" dur="500"/>
                                        <p:tgtEl>
                                          <p:spTgt spid="5920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92054"/>
                                        </p:tgtEl>
                                        <p:attrNameLst>
                                          <p:attrName>style.visibility</p:attrName>
                                        </p:attrNameLst>
                                      </p:cBhvr>
                                      <p:to>
                                        <p:strVal val="visible"/>
                                      </p:to>
                                    </p:set>
                                    <p:animEffect transition="in" filter="fade">
                                      <p:cBhvr>
                                        <p:cTn id="52" dur="500"/>
                                        <p:tgtEl>
                                          <p:spTgt spid="5920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92053"/>
                                        </p:tgtEl>
                                        <p:attrNameLst>
                                          <p:attrName>style.visibility</p:attrName>
                                        </p:attrNameLst>
                                      </p:cBhvr>
                                      <p:to>
                                        <p:strVal val="visible"/>
                                      </p:to>
                                    </p:set>
                                    <p:animEffect transition="in" filter="fade">
                                      <p:cBhvr>
                                        <p:cTn id="55" dur="500"/>
                                        <p:tgtEl>
                                          <p:spTgt spid="59205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92059"/>
                                        </p:tgtEl>
                                        <p:attrNameLst>
                                          <p:attrName>style.visibility</p:attrName>
                                        </p:attrNameLst>
                                      </p:cBhvr>
                                      <p:to>
                                        <p:strVal val="visible"/>
                                      </p:to>
                                    </p:set>
                                    <p:animEffect transition="in" filter="fade">
                                      <p:cBhvr>
                                        <p:cTn id="60" dur="500"/>
                                        <p:tgtEl>
                                          <p:spTgt spid="59205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92078"/>
                                        </p:tgtEl>
                                        <p:attrNameLst>
                                          <p:attrName>style.visibility</p:attrName>
                                        </p:attrNameLst>
                                      </p:cBhvr>
                                      <p:to>
                                        <p:strVal val="visible"/>
                                      </p:to>
                                    </p:set>
                                    <p:animEffect transition="in" filter="fade">
                                      <p:cBhvr>
                                        <p:cTn id="63" dur="500"/>
                                        <p:tgtEl>
                                          <p:spTgt spid="59207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92063"/>
                                        </p:tgtEl>
                                        <p:attrNameLst>
                                          <p:attrName>style.visibility</p:attrName>
                                        </p:attrNameLst>
                                      </p:cBhvr>
                                      <p:to>
                                        <p:strVal val="visible"/>
                                      </p:to>
                                    </p:set>
                                    <p:animEffect transition="in" filter="fade">
                                      <p:cBhvr>
                                        <p:cTn id="66" dur="500"/>
                                        <p:tgtEl>
                                          <p:spTgt spid="59206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2060"/>
                                        </p:tgtEl>
                                        <p:attrNameLst>
                                          <p:attrName>style.visibility</p:attrName>
                                        </p:attrNameLst>
                                      </p:cBhvr>
                                      <p:to>
                                        <p:strVal val="visible"/>
                                      </p:to>
                                    </p:set>
                                    <p:animEffect transition="in" filter="fade">
                                      <p:cBhvr>
                                        <p:cTn id="72" dur="500"/>
                                        <p:tgtEl>
                                          <p:spTgt spid="59206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92050"/>
                                        </p:tgtEl>
                                        <p:attrNameLst>
                                          <p:attrName>style.visibility</p:attrName>
                                        </p:attrNameLst>
                                      </p:cBhvr>
                                      <p:to>
                                        <p:strVal val="visible"/>
                                      </p:to>
                                    </p:set>
                                    <p:animEffect transition="in" filter="fade">
                                      <p:cBhvr>
                                        <p:cTn id="75" dur="500"/>
                                        <p:tgtEl>
                                          <p:spTgt spid="59205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92051"/>
                                        </p:tgtEl>
                                        <p:attrNameLst>
                                          <p:attrName>style.visibility</p:attrName>
                                        </p:attrNameLst>
                                      </p:cBhvr>
                                      <p:to>
                                        <p:strVal val="visible"/>
                                      </p:to>
                                    </p:set>
                                    <p:animEffect transition="in" filter="fade">
                                      <p:cBhvr>
                                        <p:cTn id="78" dur="500"/>
                                        <p:tgtEl>
                                          <p:spTgt spid="5920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92079"/>
                                        </p:tgtEl>
                                        <p:attrNameLst>
                                          <p:attrName>style.visibility</p:attrName>
                                        </p:attrNameLst>
                                      </p:cBhvr>
                                      <p:to>
                                        <p:strVal val="visible"/>
                                      </p:to>
                                    </p:set>
                                    <p:animEffect transition="in" filter="fade">
                                      <p:cBhvr>
                                        <p:cTn id="81" dur="500"/>
                                        <p:tgtEl>
                                          <p:spTgt spid="59207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92068"/>
                                        </p:tgtEl>
                                        <p:attrNameLst>
                                          <p:attrName>style.visibility</p:attrName>
                                        </p:attrNameLst>
                                      </p:cBhvr>
                                      <p:to>
                                        <p:strVal val="visible"/>
                                      </p:to>
                                    </p:set>
                                    <p:animEffect transition="in" filter="fade">
                                      <p:cBhvr>
                                        <p:cTn id="86" dur="500"/>
                                        <p:tgtEl>
                                          <p:spTgt spid="5920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92072"/>
                                        </p:tgtEl>
                                        <p:attrNameLst>
                                          <p:attrName>style.visibility</p:attrName>
                                        </p:attrNameLst>
                                      </p:cBhvr>
                                      <p:to>
                                        <p:strVal val="visible"/>
                                      </p:to>
                                    </p:set>
                                    <p:animEffect transition="in" filter="fade">
                                      <p:cBhvr>
                                        <p:cTn id="89" dur="500"/>
                                        <p:tgtEl>
                                          <p:spTgt spid="59207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92073"/>
                                        </p:tgtEl>
                                        <p:attrNameLst>
                                          <p:attrName>style.visibility</p:attrName>
                                        </p:attrNameLst>
                                      </p:cBhvr>
                                      <p:to>
                                        <p:strVal val="visible"/>
                                      </p:to>
                                    </p:set>
                                    <p:animEffect transition="in" filter="fade">
                                      <p:cBhvr>
                                        <p:cTn id="92" dur="500"/>
                                        <p:tgtEl>
                                          <p:spTgt spid="592073"/>
                                        </p:tgtEl>
                                      </p:cBhvr>
                                    </p:animEffect>
                                  </p:childTnLst>
                                </p:cTn>
                              </p:par>
                              <p:par>
                                <p:cTn id="93" presetID="10" presetClass="entr" presetSubtype="0" fill="hold" nodeType="withEffect">
                                  <p:stCondLst>
                                    <p:cond delay="0"/>
                                  </p:stCondLst>
                                  <p:childTnLst>
                                    <p:set>
                                      <p:cBhvr>
                                        <p:cTn id="94" dur="1" fill="hold">
                                          <p:stCondLst>
                                            <p:cond delay="0"/>
                                          </p:stCondLst>
                                        </p:cTn>
                                        <p:tgtEl>
                                          <p:spTgt spid="592038"/>
                                        </p:tgtEl>
                                        <p:attrNameLst>
                                          <p:attrName>style.visibility</p:attrName>
                                        </p:attrNameLst>
                                      </p:cBhvr>
                                      <p:to>
                                        <p:strVal val="visible"/>
                                      </p:to>
                                    </p:set>
                                    <p:animEffect transition="in" filter="fade">
                                      <p:cBhvr>
                                        <p:cTn id="95" dur="500"/>
                                        <p:tgtEl>
                                          <p:spTgt spid="592038"/>
                                        </p:tgtEl>
                                      </p:cBhvr>
                                    </p:animEffect>
                                  </p:childTnLst>
                                </p:cTn>
                              </p:par>
                              <p:par>
                                <p:cTn id="96" presetID="10" presetClass="entr" presetSubtype="0" fill="hold" nodeType="withEffect">
                                  <p:stCondLst>
                                    <p:cond delay="0"/>
                                  </p:stCondLst>
                                  <p:childTnLst>
                                    <p:set>
                                      <p:cBhvr>
                                        <p:cTn id="97" dur="1" fill="hold">
                                          <p:stCondLst>
                                            <p:cond delay="0"/>
                                          </p:stCondLst>
                                        </p:cTn>
                                        <p:tgtEl>
                                          <p:spTgt spid="592037"/>
                                        </p:tgtEl>
                                        <p:attrNameLst>
                                          <p:attrName>style.visibility</p:attrName>
                                        </p:attrNameLst>
                                      </p:cBhvr>
                                      <p:to>
                                        <p:strVal val="visible"/>
                                      </p:to>
                                    </p:set>
                                    <p:animEffect transition="in" filter="fade">
                                      <p:cBhvr>
                                        <p:cTn id="98" dur="500"/>
                                        <p:tgtEl>
                                          <p:spTgt spid="59203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92069"/>
                                        </p:tgtEl>
                                        <p:attrNameLst>
                                          <p:attrName>style.visibility</p:attrName>
                                        </p:attrNameLst>
                                      </p:cBhvr>
                                      <p:to>
                                        <p:strVal val="visible"/>
                                      </p:to>
                                    </p:set>
                                    <p:animEffect transition="in" filter="fade">
                                      <p:cBhvr>
                                        <p:cTn id="101" dur="500"/>
                                        <p:tgtEl>
                                          <p:spTgt spid="59206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2070"/>
                                        </p:tgtEl>
                                        <p:attrNameLst>
                                          <p:attrName>style.visibility</p:attrName>
                                        </p:attrNameLst>
                                      </p:cBhvr>
                                      <p:to>
                                        <p:strVal val="visible"/>
                                      </p:to>
                                    </p:set>
                                    <p:animEffect transition="in" filter="fade">
                                      <p:cBhvr>
                                        <p:cTn id="104" dur="500"/>
                                        <p:tgtEl>
                                          <p:spTgt spid="59207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animEffect transition="in" filter="fade">
                                      <p:cBhvr>
                                        <p:cTn id="107" dur="500"/>
                                        <p:tgtEl>
                                          <p:spTgt spid="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92066"/>
                                        </p:tgtEl>
                                        <p:attrNameLst>
                                          <p:attrName>style.visibility</p:attrName>
                                        </p:attrNameLst>
                                      </p:cBhvr>
                                      <p:to>
                                        <p:strVal val="visible"/>
                                      </p:to>
                                    </p:set>
                                    <p:animEffect transition="in" filter="fade">
                                      <p:cBhvr>
                                        <p:cTn id="110" dur="500"/>
                                        <p:tgtEl>
                                          <p:spTgt spid="59206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92056"/>
                                        </p:tgtEl>
                                        <p:attrNameLst>
                                          <p:attrName>style.visibility</p:attrName>
                                        </p:attrNameLst>
                                      </p:cBhvr>
                                      <p:to>
                                        <p:strVal val="visible"/>
                                      </p:to>
                                    </p:set>
                                    <p:animEffect transition="in" filter="fade">
                                      <p:cBhvr>
                                        <p:cTn id="113" dur="500"/>
                                        <p:tgtEl>
                                          <p:spTgt spid="59205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92055"/>
                                        </p:tgtEl>
                                        <p:attrNameLst>
                                          <p:attrName>style.visibility</p:attrName>
                                        </p:attrNameLst>
                                      </p:cBhvr>
                                      <p:to>
                                        <p:strVal val="visible"/>
                                      </p:to>
                                    </p:set>
                                    <p:animEffect transition="in" filter="fade">
                                      <p:cBhvr>
                                        <p:cTn id="116" dur="500"/>
                                        <p:tgtEl>
                                          <p:spTgt spid="5920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2075"/>
                                        </p:tgtEl>
                                        <p:attrNameLst>
                                          <p:attrName>style.visibility</p:attrName>
                                        </p:attrNameLst>
                                      </p:cBhvr>
                                      <p:to>
                                        <p:strVal val="visible"/>
                                      </p:to>
                                    </p:set>
                                    <p:animEffect transition="in" filter="fade">
                                      <p:cBhvr>
                                        <p:cTn id="119" dur="500"/>
                                        <p:tgtEl>
                                          <p:spTgt spid="59207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92074"/>
                                        </p:tgtEl>
                                        <p:attrNameLst>
                                          <p:attrName>style.visibility</p:attrName>
                                        </p:attrNameLst>
                                      </p:cBhvr>
                                      <p:to>
                                        <p:strVal val="visible"/>
                                      </p:to>
                                    </p:set>
                                    <p:animEffect transition="in" filter="fade">
                                      <p:cBhvr>
                                        <p:cTn id="122" dur="500"/>
                                        <p:tgtEl>
                                          <p:spTgt spid="59207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92047"/>
                                        </p:tgtEl>
                                        <p:attrNameLst>
                                          <p:attrName>style.visibility</p:attrName>
                                        </p:attrNameLst>
                                      </p:cBhvr>
                                      <p:to>
                                        <p:strVal val="visible"/>
                                      </p:to>
                                    </p:set>
                                    <p:animEffect transition="in" filter="fade">
                                      <p:cBhvr>
                                        <p:cTn id="125" dur="500"/>
                                        <p:tgtEl>
                                          <p:spTgt spid="59204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92046"/>
                                        </p:tgtEl>
                                        <p:attrNameLst>
                                          <p:attrName>style.visibility</p:attrName>
                                        </p:attrNameLst>
                                      </p:cBhvr>
                                      <p:to>
                                        <p:strVal val="visible"/>
                                      </p:to>
                                    </p:set>
                                    <p:animEffect transition="in" filter="fade">
                                      <p:cBhvr>
                                        <p:cTn id="128" dur="500"/>
                                        <p:tgtEl>
                                          <p:spTgt spid="59204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fade">
                                      <p:cBhvr>
                                        <p:cTn id="131" dur="500"/>
                                        <p:tgtEl>
                                          <p:spTgt spid="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fade">
                                      <p:cBhvr>
                                        <p:cTn id="134" dur="500"/>
                                        <p:tgtEl>
                                          <p:spTgt spid="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92077"/>
                                        </p:tgtEl>
                                        <p:attrNameLst>
                                          <p:attrName>style.visibility</p:attrName>
                                        </p:attrNameLst>
                                      </p:cBhvr>
                                      <p:to>
                                        <p:strVal val="visible"/>
                                      </p:to>
                                    </p:set>
                                    <p:animEffect transition="in" filter="fade">
                                      <p:cBhvr>
                                        <p:cTn id="137" dur="500"/>
                                        <p:tgtEl>
                                          <p:spTgt spid="59207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92042"/>
                                        </p:tgtEl>
                                        <p:attrNameLst>
                                          <p:attrName>style.visibility</p:attrName>
                                        </p:attrNameLst>
                                      </p:cBhvr>
                                      <p:to>
                                        <p:strVal val="visible"/>
                                      </p:to>
                                    </p:set>
                                    <p:animEffect transition="in" filter="fade">
                                      <p:cBhvr>
                                        <p:cTn id="140" dur="500"/>
                                        <p:tgtEl>
                                          <p:spTgt spid="59204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92043"/>
                                        </p:tgtEl>
                                        <p:attrNameLst>
                                          <p:attrName>style.visibility</p:attrName>
                                        </p:attrNameLst>
                                      </p:cBhvr>
                                      <p:to>
                                        <p:strVal val="visible"/>
                                      </p:to>
                                    </p:set>
                                    <p:animEffect transition="in" filter="fade">
                                      <p:cBhvr>
                                        <p:cTn id="143" dur="500"/>
                                        <p:tgtEl>
                                          <p:spTgt spid="59204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92076"/>
                                        </p:tgtEl>
                                        <p:attrNameLst>
                                          <p:attrName>style.visibility</p:attrName>
                                        </p:attrNameLst>
                                      </p:cBhvr>
                                      <p:to>
                                        <p:strVal val="visible"/>
                                      </p:to>
                                    </p:set>
                                    <p:animEffect transition="in" filter="fade">
                                      <p:cBhvr>
                                        <p:cTn id="146" dur="500"/>
                                        <p:tgtEl>
                                          <p:spTgt spid="59207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92071"/>
                                        </p:tgtEl>
                                        <p:attrNameLst>
                                          <p:attrName>style.visibility</p:attrName>
                                        </p:attrNameLst>
                                      </p:cBhvr>
                                      <p:to>
                                        <p:strVal val="visible"/>
                                      </p:to>
                                    </p:set>
                                    <p:animEffect transition="in" filter="fade">
                                      <p:cBhvr>
                                        <p:cTn id="149" dur="500"/>
                                        <p:tgtEl>
                                          <p:spTgt spid="59207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92041"/>
                                        </p:tgtEl>
                                        <p:attrNameLst>
                                          <p:attrName>style.visibility</p:attrName>
                                        </p:attrNameLst>
                                      </p:cBhvr>
                                      <p:to>
                                        <p:strVal val="visible"/>
                                      </p:to>
                                    </p:set>
                                    <p:animEffect transition="in" filter="fade">
                                      <p:cBhvr>
                                        <p:cTn id="152" dur="500"/>
                                        <p:tgtEl>
                                          <p:spTgt spid="59204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592067"/>
                                        </p:tgtEl>
                                        <p:attrNameLst>
                                          <p:attrName>style.visibility</p:attrName>
                                        </p:attrNameLst>
                                      </p:cBhvr>
                                      <p:to>
                                        <p:strVal val="visible"/>
                                      </p:to>
                                    </p:set>
                                    <p:animEffect transition="in" filter="fade">
                                      <p:cBhvr>
                                        <p:cTn id="155" dur="500"/>
                                        <p:tgtEl>
                                          <p:spTgt spid="592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41" grpId="0" animBg="1"/>
      <p:bldP spid="592042" grpId="0"/>
      <p:bldP spid="592043" grpId="0"/>
      <p:bldP spid="592044" grpId="0"/>
      <p:bldP spid="592045" grpId="0"/>
      <p:bldP spid="592046" grpId="0"/>
      <p:bldP spid="592047" grpId="0"/>
      <p:bldP spid="592048" grpId="0"/>
      <p:bldP spid="592049" grpId="0"/>
      <p:bldP spid="592050" grpId="0"/>
      <p:bldP spid="592051" grpId="0"/>
      <p:bldP spid="592052" grpId="0"/>
      <p:bldP spid="592053" grpId="0"/>
      <p:bldP spid="592054" grpId="0"/>
      <p:bldP spid="592055" grpId="0"/>
      <p:bldP spid="592056" grpId="0"/>
      <p:bldP spid="592057" grpId="0"/>
      <p:bldP spid="592058" grpId="0"/>
      <p:bldP spid="592059" grpId="0" animBg="1"/>
      <p:bldP spid="592060" grpId="0" animBg="1"/>
      <p:bldP spid="592061" grpId="0" animBg="1"/>
      <p:bldP spid="592062" grpId="0" animBg="1"/>
      <p:bldP spid="592063" grpId="0" animBg="1"/>
      <p:bldP spid="592064" grpId="0" animBg="1"/>
      <p:bldP spid="592065" grpId="0" animBg="1"/>
      <p:bldP spid="592066" grpId="0" animBg="1"/>
      <p:bldP spid="592067" grpId="0" animBg="1"/>
      <p:bldP spid="592068" grpId="0" animBg="1"/>
      <p:bldP spid="592069" grpId="0" animBg="1"/>
      <p:bldP spid="592070" grpId="0" animBg="1"/>
      <p:bldP spid="592071" grpId="0" animBg="1"/>
      <p:bldP spid="592072" grpId="0" animBg="1"/>
      <p:bldP spid="592073" grpId="0" animBg="1"/>
      <p:bldP spid="592074" grpId="0" animBg="1"/>
      <p:bldP spid="592075" grpId="0" animBg="1"/>
      <p:bldP spid="592076" grpId="0" animBg="1"/>
      <p:bldP spid="592077" grpId="0" animBg="1"/>
      <p:bldP spid="592078" grpId="0" animBg="1"/>
      <p:bldP spid="592079" grpId="0" animBg="1"/>
      <p:bldP spid="548930" grpId="0"/>
      <p:bldP spid="548931" grpId="0"/>
      <p:bldP spid="2" grpId="0"/>
      <p:bldP spid="3"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5970" name="Rectangle 2"/>
          <p:cNvSpPr>
            <a:spLocks noGrp="1" noRot="1" noChangeArrowheads="1"/>
          </p:cNvSpPr>
          <p:nvPr>
            <p:ph type="title"/>
          </p:nvPr>
        </p:nvSpPr>
        <p:spPr/>
        <p:txBody>
          <a:bodyPr>
            <a:normAutofit/>
          </a:bodyPr>
          <a:lstStyle/>
          <a:p>
            <a:r>
              <a:rPr lang="en-US" sz="3600" dirty="0"/>
              <a:t>What Happens When the Supply Curve Shifts</a:t>
            </a:r>
          </a:p>
        </p:txBody>
      </p:sp>
      <p:cxnSp>
        <p:nvCxnSpPr>
          <p:cNvPr id="596066" name="Straight Connector 86"/>
          <p:cNvCxnSpPr>
            <a:cxnSpLocks noChangeShapeType="1"/>
          </p:cNvCxnSpPr>
          <p:nvPr/>
        </p:nvCxnSpPr>
        <p:spPr bwMode="auto">
          <a:xfrm>
            <a:off x="2046288" y="2890838"/>
            <a:ext cx="2101850" cy="12700"/>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96067" name="Straight Connector 86"/>
          <p:cNvCxnSpPr>
            <a:cxnSpLocks noChangeShapeType="1"/>
          </p:cNvCxnSpPr>
          <p:nvPr/>
        </p:nvCxnSpPr>
        <p:spPr bwMode="auto">
          <a:xfrm>
            <a:off x="4219575" y="2944813"/>
            <a:ext cx="0" cy="2473325"/>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96068" name="Straight Connector 86"/>
          <p:cNvCxnSpPr>
            <a:cxnSpLocks noChangeShapeType="1"/>
          </p:cNvCxnSpPr>
          <p:nvPr/>
        </p:nvCxnSpPr>
        <p:spPr bwMode="auto">
          <a:xfrm>
            <a:off x="2046288" y="3967163"/>
            <a:ext cx="2689225" cy="14287"/>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cxnSp>
        <p:nvCxnSpPr>
          <p:cNvPr id="596069" name="Straight Connector 86"/>
          <p:cNvCxnSpPr>
            <a:cxnSpLocks noChangeShapeType="1"/>
          </p:cNvCxnSpPr>
          <p:nvPr/>
        </p:nvCxnSpPr>
        <p:spPr bwMode="auto">
          <a:xfrm>
            <a:off x="4735513" y="4043363"/>
            <a:ext cx="0" cy="1374775"/>
          </a:xfrm>
          <a:prstGeom prst="line">
            <a:avLst/>
          </a:prstGeom>
          <a:noFill/>
          <a:ln w="22225">
            <a:solidFill>
              <a:srgbClr val="9C9C9C"/>
            </a:solidFill>
            <a:prstDash val="sysDot"/>
            <a:round/>
            <a:headEnd/>
            <a:tailEnd type="none" w="med" len="lg"/>
          </a:ln>
          <a:extLst>
            <a:ext uri="{909E8E84-426E-40DD-AFC4-6F175D3DCCD1}">
              <a14:hiddenFill xmlns:a14="http://schemas.microsoft.com/office/drawing/2010/main" xmlns="">
                <a:noFill/>
              </a14:hiddenFill>
            </a:ext>
          </a:extLst>
        </p:spPr>
      </p:cxnSp>
      <p:sp>
        <p:nvSpPr>
          <p:cNvPr id="596070" name="Freeform 102"/>
          <p:cNvSpPr>
            <a:spLocks/>
          </p:cNvSpPr>
          <p:nvPr/>
        </p:nvSpPr>
        <p:spPr bwMode="auto">
          <a:xfrm>
            <a:off x="3962400" y="6019800"/>
            <a:ext cx="1263650" cy="400050"/>
          </a:xfrm>
          <a:custGeom>
            <a:avLst/>
            <a:gdLst>
              <a:gd name="T0" fmla="*/ 217 w 217"/>
              <a:gd name="T1" fmla="*/ 49 h 63"/>
              <a:gd name="T2" fmla="*/ 203 w 217"/>
              <a:gd name="T3" fmla="*/ 63 h 63"/>
              <a:gd name="T4" fmla="*/ 14 w 217"/>
              <a:gd name="T5" fmla="*/ 63 h 63"/>
              <a:gd name="T6" fmla="*/ 0 w 217"/>
              <a:gd name="T7" fmla="*/ 49 h 63"/>
              <a:gd name="T8" fmla="*/ 0 w 217"/>
              <a:gd name="T9" fmla="*/ 14 h 63"/>
              <a:gd name="T10" fmla="*/ 14 w 217"/>
              <a:gd name="T11" fmla="*/ 0 h 63"/>
              <a:gd name="T12" fmla="*/ 203 w 217"/>
              <a:gd name="T13" fmla="*/ 0 h 63"/>
              <a:gd name="T14" fmla="*/ 217 w 217"/>
              <a:gd name="T15" fmla="*/ 14 h 63"/>
              <a:gd name="T16" fmla="*/ 217 w 217"/>
              <a:gd name="T17"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63">
                <a:moveTo>
                  <a:pt x="217" y="49"/>
                </a:moveTo>
                <a:cubicBezTo>
                  <a:pt x="217" y="57"/>
                  <a:pt x="211" y="63"/>
                  <a:pt x="203" y="63"/>
                </a:cubicBezTo>
                <a:cubicBezTo>
                  <a:pt x="14" y="63"/>
                  <a:pt x="14" y="63"/>
                  <a:pt x="14" y="63"/>
                </a:cubicBezTo>
                <a:cubicBezTo>
                  <a:pt x="6" y="63"/>
                  <a:pt x="0" y="57"/>
                  <a:pt x="0" y="49"/>
                </a:cubicBezTo>
                <a:cubicBezTo>
                  <a:pt x="0" y="14"/>
                  <a:pt x="0" y="14"/>
                  <a:pt x="0" y="14"/>
                </a:cubicBezTo>
                <a:cubicBezTo>
                  <a:pt x="0" y="7"/>
                  <a:pt x="6" y="0"/>
                  <a:pt x="14" y="0"/>
                </a:cubicBezTo>
                <a:cubicBezTo>
                  <a:pt x="203" y="0"/>
                  <a:pt x="203" y="0"/>
                  <a:pt x="203" y="0"/>
                </a:cubicBezTo>
                <a:cubicBezTo>
                  <a:pt x="211" y="0"/>
                  <a:pt x="217" y="7"/>
                  <a:pt x="217" y="14"/>
                </a:cubicBezTo>
                <a:lnTo>
                  <a:pt x="217" y="49"/>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071" name="Rectangle 103"/>
          <p:cNvSpPr>
            <a:spLocks noChangeArrowheads="1"/>
          </p:cNvSpPr>
          <p:nvPr/>
        </p:nvSpPr>
        <p:spPr bwMode="auto">
          <a:xfrm>
            <a:off x="1681163" y="2795588"/>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596072" name="Rectangle 104"/>
          <p:cNvSpPr>
            <a:spLocks noChangeArrowheads="1"/>
          </p:cNvSpPr>
          <p:nvPr/>
        </p:nvSpPr>
        <p:spPr bwMode="auto">
          <a:xfrm>
            <a:off x="1804988" y="2917825"/>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6073" name="Rectangle 105"/>
          <p:cNvSpPr>
            <a:spLocks noChangeArrowheads="1"/>
          </p:cNvSpPr>
          <p:nvPr/>
        </p:nvSpPr>
        <p:spPr bwMode="auto">
          <a:xfrm>
            <a:off x="1681163" y="3833813"/>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596074" name="Rectangle 106"/>
          <p:cNvSpPr>
            <a:spLocks noChangeArrowheads="1"/>
          </p:cNvSpPr>
          <p:nvPr/>
        </p:nvSpPr>
        <p:spPr bwMode="auto">
          <a:xfrm>
            <a:off x="1804988" y="395605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6075" name="Line 107"/>
          <p:cNvSpPr>
            <a:spLocks noChangeShapeType="1"/>
          </p:cNvSpPr>
          <p:nvPr/>
        </p:nvSpPr>
        <p:spPr bwMode="auto">
          <a:xfrm flipH="1">
            <a:off x="4595813" y="2473325"/>
            <a:ext cx="1152525" cy="0"/>
          </a:xfrm>
          <a:prstGeom prst="line">
            <a:avLst/>
          </a:prstGeom>
          <a:noFill/>
          <a:ln w="4127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6076" name="Freeform 108"/>
          <p:cNvSpPr>
            <a:spLocks/>
          </p:cNvSpPr>
          <p:nvPr/>
        </p:nvSpPr>
        <p:spPr bwMode="auto">
          <a:xfrm>
            <a:off x="4467225" y="2416175"/>
            <a:ext cx="169863" cy="114300"/>
          </a:xfrm>
          <a:custGeom>
            <a:avLst/>
            <a:gdLst>
              <a:gd name="T0" fmla="*/ 24 w 29"/>
              <a:gd name="T1" fmla="*/ 9 h 18"/>
              <a:gd name="T2" fmla="*/ 29 w 29"/>
              <a:gd name="T3" fmla="*/ 0 h 18"/>
              <a:gd name="T4" fmla="*/ 29 w 29"/>
              <a:gd name="T5" fmla="*/ 0 h 18"/>
              <a:gd name="T6" fmla="*/ 15 w 29"/>
              <a:gd name="T7" fmla="*/ 6 h 18"/>
              <a:gd name="T8" fmla="*/ 0 w 29"/>
              <a:gd name="T9" fmla="*/ 9 h 18"/>
              <a:gd name="T10" fmla="*/ 15 w 29"/>
              <a:gd name="T11" fmla="*/ 12 h 18"/>
              <a:gd name="T12" fmla="*/ 29 w 29"/>
              <a:gd name="T13" fmla="*/ 18 h 18"/>
              <a:gd name="T14" fmla="*/ 29 w 29"/>
              <a:gd name="T15" fmla="*/ 18 h 18"/>
              <a:gd name="T16" fmla="*/ 24 w 29"/>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8">
                <a:moveTo>
                  <a:pt x="24" y="9"/>
                </a:moveTo>
                <a:cubicBezTo>
                  <a:pt x="29" y="0"/>
                  <a:pt x="29" y="0"/>
                  <a:pt x="29" y="0"/>
                </a:cubicBezTo>
                <a:cubicBezTo>
                  <a:pt x="29" y="0"/>
                  <a:pt x="29" y="0"/>
                  <a:pt x="29" y="0"/>
                </a:cubicBezTo>
                <a:cubicBezTo>
                  <a:pt x="15" y="6"/>
                  <a:pt x="15" y="6"/>
                  <a:pt x="15" y="6"/>
                </a:cubicBezTo>
                <a:cubicBezTo>
                  <a:pt x="10" y="7"/>
                  <a:pt x="5" y="8"/>
                  <a:pt x="0" y="9"/>
                </a:cubicBezTo>
                <a:cubicBezTo>
                  <a:pt x="5" y="10"/>
                  <a:pt x="10" y="11"/>
                  <a:pt x="15" y="12"/>
                </a:cubicBezTo>
                <a:cubicBezTo>
                  <a:pt x="29" y="18"/>
                  <a:pt x="29" y="18"/>
                  <a:pt x="29" y="18"/>
                </a:cubicBezTo>
                <a:cubicBezTo>
                  <a:pt x="29" y="18"/>
                  <a:pt x="29" y="18"/>
                  <a:pt x="29" y="18"/>
                </a:cubicBezTo>
                <a:lnTo>
                  <a:pt x="24"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077" name="Rectangle 109"/>
          <p:cNvSpPr>
            <a:spLocks noChangeArrowheads="1"/>
          </p:cNvSpPr>
          <p:nvPr/>
        </p:nvSpPr>
        <p:spPr bwMode="auto">
          <a:xfrm>
            <a:off x="4724400" y="5638800"/>
            <a:ext cx="13946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Q</a:t>
            </a:r>
            <a:endParaRPr lang="en-US" sz="1400" i="1">
              <a:latin typeface="Myriad Pro" pitchFamily="34" charset="0"/>
            </a:endParaRPr>
          </a:p>
        </p:txBody>
      </p:sp>
      <p:sp>
        <p:nvSpPr>
          <p:cNvPr id="596078" name="Rectangle 110"/>
          <p:cNvSpPr>
            <a:spLocks noChangeArrowheads="1"/>
          </p:cNvSpPr>
          <p:nvPr/>
        </p:nvSpPr>
        <p:spPr bwMode="auto">
          <a:xfrm>
            <a:off x="4876800" y="579120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6079" name="Rectangle 111"/>
          <p:cNvSpPr>
            <a:spLocks noChangeArrowheads="1"/>
          </p:cNvSpPr>
          <p:nvPr/>
        </p:nvSpPr>
        <p:spPr bwMode="auto">
          <a:xfrm>
            <a:off x="4114800" y="5638800"/>
            <a:ext cx="13946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Q</a:t>
            </a:r>
            <a:endParaRPr lang="en-US" sz="1400" i="1">
              <a:latin typeface="Myriad Pro" pitchFamily="34" charset="0"/>
            </a:endParaRPr>
          </a:p>
        </p:txBody>
      </p:sp>
      <p:sp>
        <p:nvSpPr>
          <p:cNvPr id="596080" name="Rectangle 112"/>
          <p:cNvSpPr>
            <a:spLocks noChangeArrowheads="1"/>
          </p:cNvSpPr>
          <p:nvPr/>
        </p:nvSpPr>
        <p:spPr bwMode="auto">
          <a:xfrm>
            <a:off x="4191000" y="579120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6081" name="Line 113"/>
          <p:cNvSpPr>
            <a:spLocks noChangeShapeType="1"/>
          </p:cNvSpPr>
          <p:nvPr/>
        </p:nvSpPr>
        <p:spPr bwMode="auto">
          <a:xfrm flipV="1">
            <a:off x="1792288" y="3209925"/>
            <a:ext cx="0" cy="615950"/>
          </a:xfrm>
          <a:prstGeom prst="line">
            <a:avLst/>
          </a:prstGeom>
          <a:noFill/>
          <a:ln w="1587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6082" name="Freeform 114"/>
          <p:cNvSpPr>
            <a:spLocks/>
          </p:cNvSpPr>
          <p:nvPr/>
        </p:nvSpPr>
        <p:spPr bwMode="auto">
          <a:xfrm>
            <a:off x="1751013" y="3121025"/>
            <a:ext cx="80962" cy="122238"/>
          </a:xfrm>
          <a:custGeom>
            <a:avLst/>
            <a:gdLst>
              <a:gd name="T0" fmla="*/ 7 w 14"/>
              <a:gd name="T1" fmla="*/ 16 h 19"/>
              <a:gd name="T2" fmla="*/ 13 w 14"/>
              <a:gd name="T3" fmla="*/ 19 h 19"/>
              <a:gd name="T4" fmla="*/ 14 w 14"/>
              <a:gd name="T5" fmla="*/ 19 h 19"/>
              <a:gd name="T6" fmla="*/ 9 w 14"/>
              <a:gd name="T7" fmla="*/ 10 h 19"/>
              <a:gd name="T8" fmla="*/ 7 w 14"/>
              <a:gd name="T9" fmla="*/ 0 h 19"/>
              <a:gd name="T10" fmla="*/ 5 w 14"/>
              <a:gd name="T11" fmla="*/ 10 h 19"/>
              <a:gd name="T12" fmla="*/ 0 w 14"/>
              <a:gd name="T13" fmla="*/ 19 h 19"/>
              <a:gd name="T14" fmla="*/ 0 w 14"/>
              <a:gd name="T15" fmla="*/ 19 h 19"/>
              <a:gd name="T16" fmla="*/ 7 w 14"/>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9">
                <a:moveTo>
                  <a:pt x="7" y="16"/>
                </a:moveTo>
                <a:cubicBezTo>
                  <a:pt x="13" y="19"/>
                  <a:pt x="13" y="19"/>
                  <a:pt x="13" y="19"/>
                </a:cubicBezTo>
                <a:cubicBezTo>
                  <a:pt x="14" y="19"/>
                  <a:pt x="14" y="19"/>
                  <a:pt x="14" y="19"/>
                </a:cubicBezTo>
                <a:cubicBezTo>
                  <a:pt x="9" y="10"/>
                  <a:pt x="9" y="10"/>
                  <a:pt x="9" y="10"/>
                </a:cubicBezTo>
                <a:cubicBezTo>
                  <a:pt x="9" y="6"/>
                  <a:pt x="8" y="3"/>
                  <a:pt x="7" y="0"/>
                </a:cubicBezTo>
                <a:cubicBezTo>
                  <a:pt x="6" y="3"/>
                  <a:pt x="5" y="6"/>
                  <a:pt x="5" y="10"/>
                </a:cubicBezTo>
                <a:cubicBezTo>
                  <a:pt x="0" y="19"/>
                  <a:pt x="0" y="19"/>
                  <a:pt x="0" y="19"/>
                </a:cubicBezTo>
                <a:cubicBezTo>
                  <a:pt x="0" y="19"/>
                  <a:pt x="0" y="19"/>
                  <a:pt x="0" y="19"/>
                </a:cubicBezTo>
                <a:lnTo>
                  <a:pt x="7"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083" name="Line 115"/>
          <p:cNvSpPr>
            <a:spLocks noChangeShapeType="1"/>
          </p:cNvSpPr>
          <p:nvPr/>
        </p:nvSpPr>
        <p:spPr bwMode="auto">
          <a:xfrm flipH="1">
            <a:off x="4373563" y="5724525"/>
            <a:ext cx="239712" cy="0"/>
          </a:xfrm>
          <a:prstGeom prst="line">
            <a:avLst/>
          </a:prstGeom>
          <a:noFill/>
          <a:ln w="15875">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6084" name="Freeform 116"/>
          <p:cNvSpPr>
            <a:spLocks/>
          </p:cNvSpPr>
          <p:nvPr/>
        </p:nvSpPr>
        <p:spPr bwMode="auto">
          <a:xfrm>
            <a:off x="4325938" y="5681663"/>
            <a:ext cx="130175" cy="80962"/>
          </a:xfrm>
          <a:custGeom>
            <a:avLst/>
            <a:gdLst>
              <a:gd name="T0" fmla="*/ 18 w 22"/>
              <a:gd name="T1" fmla="*/ 7 h 13"/>
              <a:gd name="T2" fmla="*/ 22 w 22"/>
              <a:gd name="T3" fmla="*/ 0 h 13"/>
              <a:gd name="T4" fmla="*/ 22 w 22"/>
              <a:gd name="T5" fmla="*/ 0 h 13"/>
              <a:gd name="T6" fmla="*/ 11 w 22"/>
              <a:gd name="T7" fmla="*/ 4 h 13"/>
              <a:gd name="T8" fmla="*/ 0 w 22"/>
              <a:gd name="T9" fmla="*/ 7 h 13"/>
              <a:gd name="T10" fmla="*/ 11 w 22"/>
              <a:gd name="T11" fmla="*/ 9 h 13"/>
              <a:gd name="T12" fmla="*/ 22 w 22"/>
              <a:gd name="T13" fmla="*/ 13 h 13"/>
              <a:gd name="T14" fmla="*/ 22 w 22"/>
              <a:gd name="T15" fmla="*/ 13 h 13"/>
              <a:gd name="T16" fmla="*/ 18 w 2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3">
                <a:moveTo>
                  <a:pt x="18" y="7"/>
                </a:moveTo>
                <a:cubicBezTo>
                  <a:pt x="22" y="0"/>
                  <a:pt x="22" y="0"/>
                  <a:pt x="22" y="0"/>
                </a:cubicBezTo>
                <a:cubicBezTo>
                  <a:pt x="22" y="0"/>
                  <a:pt x="22" y="0"/>
                  <a:pt x="22" y="0"/>
                </a:cubicBezTo>
                <a:cubicBezTo>
                  <a:pt x="11" y="4"/>
                  <a:pt x="11" y="4"/>
                  <a:pt x="11" y="4"/>
                </a:cubicBezTo>
                <a:cubicBezTo>
                  <a:pt x="8" y="5"/>
                  <a:pt x="4" y="6"/>
                  <a:pt x="0" y="7"/>
                </a:cubicBezTo>
                <a:cubicBezTo>
                  <a:pt x="4" y="8"/>
                  <a:pt x="8" y="8"/>
                  <a:pt x="11" y="9"/>
                </a:cubicBezTo>
                <a:cubicBezTo>
                  <a:pt x="22" y="13"/>
                  <a:pt x="22" y="13"/>
                  <a:pt x="22" y="13"/>
                </a:cubicBezTo>
                <a:cubicBezTo>
                  <a:pt x="22" y="13"/>
                  <a:pt x="22" y="13"/>
                  <a:pt x="22" y="13"/>
                </a:cubicBezTo>
                <a:lnTo>
                  <a:pt x="1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085" name="Line 117"/>
          <p:cNvSpPr>
            <a:spLocks noChangeShapeType="1"/>
          </p:cNvSpPr>
          <p:nvPr/>
        </p:nvSpPr>
        <p:spPr bwMode="auto">
          <a:xfrm flipV="1">
            <a:off x="1949450" y="923925"/>
            <a:ext cx="0" cy="433705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6086" name="Freeform 118"/>
          <p:cNvSpPr>
            <a:spLocks/>
          </p:cNvSpPr>
          <p:nvPr/>
        </p:nvSpPr>
        <p:spPr bwMode="auto">
          <a:xfrm>
            <a:off x="1949450" y="5260975"/>
            <a:ext cx="285750" cy="287338"/>
          </a:xfrm>
          <a:custGeom>
            <a:avLst/>
            <a:gdLst>
              <a:gd name="T0" fmla="*/ 163 w 163"/>
              <a:gd name="T1" fmla="*/ 150 h 150"/>
              <a:gd name="T2" fmla="*/ 0 w 163"/>
              <a:gd name="T3" fmla="*/ 150 h 150"/>
              <a:gd name="T4" fmla="*/ 0 w 163"/>
              <a:gd name="T5" fmla="*/ 0 h 150"/>
            </a:gdLst>
            <a:ahLst/>
            <a:cxnLst>
              <a:cxn ang="0">
                <a:pos x="T0" y="T1"/>
              </a:cxn>
              <a:cxn ang="0">
                <a:pos x="T2" y="T3"/>
              </a:cxn>
              <a:cxn ang="0">
                <a:pos x="T4" y="T5"/>
              </a:cxn>
            </a:cxnLst>
            <a:rect l="0" t="0" r="r" b="b"/>
            <a:pathLst>
              <a:path w="163" h="150">
                <a:moveTo>
                  <a:pt x="163" y="150"/>
                </a:moveTo>
                <a:lnTo>
                  <a:pt x="0" y="150"/>
                </a:lnTo>
                <a:lnTo>
                  <a:pt x="0" y="0"/>
                </a:lnTo>
              </a:path>
            </a:pathLst>
          </a:custGeom>
          <a:noFill/>
          <a:ln w="11113"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96087" name="Line 119"/>
          <p:cNvSpPr>
            <a:spLocks noChangeShapeType="1"/>
          </p:cNvSpPr>
          <p:nvPr/>
        </p:nvSpPr>
        <p:spPr bwMode="auto">
          <a:xfrm flipH="1">
            <a:off x="2235200" y="5548313"/>
            <a:ext cx="5443538" cy="0"/>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6088" name="Rectangle 120"/>
          <p:cNvSpPr>
            <a:spLocks noChangeArrowheads="1"/>
          </p:cNvSpPr>
          <p:nvPr/>
        </p:nvSpPr>
        <p:spPr bwMode="auto">
          <a:xfrm>
            <a:off x="5510213" y="4968875"/>
            <a:ext cx="64671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Demand</a:t>
            </a:r>
            <a:endParaRPr lang="en-US" sz="1400">
              <a:latin typeface="Myriad Pro" pitchFamily="34" charset="0"/>
            </a:endParaRPr>
          </a:p>
        </p:txBody>
      </p:sp>
      <p:sp>
        <p:nvSpPr>
          <p:cNvPr id="596089" name="Freeform 121"/>
          <p:cNvSpPr>
            <a:spLocks/>
          </p:cNvSpPr>
          <p:nvPr/>
        </p:nvSpPr>
        <p:spPr bwMode="auto">
          <a:xfrm>
            <a:off x="1066800" y="3200400"/>
            <a:ext cx="623888" cy="533400"/>
          </a:xfrm>
          <a:custGeom>
            <a:avLst/>
            <a:gdLst>
              <a:gd name="T0" fmla="*/ 94 w 94"/>
              <a:gd name="T1" fmla="*/ 81 h 95"/>
              <a:gd name="T2" fmla="*/ 80 w 94"/>
              <a:gd name="T3" fmla="*/ 95 h 95"/>
              <a:gd name="T4" fmla="*/ 14 w 94"/>
              <a:gd name="T5" fmla="*/ 95 h 95"/>
              <a:gd name="T6" fmla="*/ 0 w 94"/>
              <a:gd name="T7" fmla="*/ 81 h 95"/>
              <a:gd name="T8" fmla="*/ 0 w 94"/>
              <a:gd name="T9" fmla="*/ 14 h 95"/>
              <a:gd name="T10" fmla="*/ 14 w 94"/>
              <a:gd name="T11" fmla="*/ 0 h 95"/>
              <a:gd name="T12" fmla="*/ 80 w 94"/>
              <a:gd name="T13" fmla="*/ 0 h 95"/>
              <a:gd name="T14" fmla="*/ 94 w 94"/>
              <a:gd name="T15" fmla="*/ 14 h 95"/>
              <a:gd name="T16" fmla="*/ 94 w 94"/>
              <a:gd name="T17" fmla="*/ 8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5">
                <a:moveTo>
                  <a:pt x="94" y="81"/>
                </a:moveTo>
                <a:cubicBezTo>
                  <a:pt x="94" y="89"/>
                  <a:pt x="87" y="95"/>
                  <a:pt x="80" y="95"/>
                </a:cubicBezTo>
                <a:cubicBezTo>
                  <a:pt x="14" y="95"/>
                  <a:pt x="14" y="95"/>
                  <a:pt x="14" y="95"/>
                </a:cubicBezTo>
                <a:cubicBezTo>
                  <a:pt x="7" y="95"/>
                  <a:pt x="0" y="89"/>
                  <a:pt x="0" y="81"/>
                </a:cubicBezTo>
                <a:cubicBezTo>
                  <a:pt x="0" y="14"/>
                  <a:pt x="0" y="14"/>
                  <a:pt x="0" y="14"/>
                </a:cubicBezTo>
                <a:cubicBezTo>
                  <a:pt x="0" y="6"/>
                  <a:pt x="7" y="0"/>
                  <a:pt x="14" y="0"/>
                </a:cubicBezTo>
                <a:cubicBezTo>
                  <a:pt x="80" y="0"/>
                  <a:pt x="80" y="0"/>
                  <a:pt x="80" y="0"/>
                </a:cubicBezTo>
                <a:cubicBezTo>
                  <a:pt x="87" y="0"/>
                  <a:pt x="94" y="6"/>
                  <a:pt x="94" y="14"/>
                </a:cubicBezTo>
                <a:lnTo>
                  <a:pt x="94" y="81"/>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090" name="Rectangle 122"/>
          <p:cNvSpPr>
            <a:spLocks noChangeArrowheads="1"/>
          </p:cNvSpPr>
          <p:nvPr/>
        </p:nvSpPr>
        <p:spPr bwMode="auto">
          <a:xfrm>
            <a:off x="4876800" y="3886200"/>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E</a:t>
            </a:r>
            <a:endParaRPr lang="en-US" sz="1400" i="1">
              <a:latin typeface="Myriad Pro" pitchFamily="34" charset="0"/>
            </a:endParaRPr>
          </a:p>
        </p:txBody>
      </p:sp>
      <p:sp>
        <p:nvSpPr>
          <p:cNvPr id="596091" name="Rectangle 123"/>
          <p:cNvSpPr>
            <a:spLocks noChangeArrowheads="1"/>
          </p:cNvSpPr>
          <p:nvPr/>
        </p:nvSpPr>
        <p:spPr bwMode="auto">
          <a:xfrm>
            <a:off x="4994275" y="3965575"/>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6092" name="Rectangle 124"/>
          <p:cNvSpPr>
            <a:spLocks noChangeArrowheads="1"/>
          </p:cNvSpPr>
          <p:nvPr/>
        </p:nvSpPr>
        <p:spPr bwMode="auto">
          <a:xfrm>
            <a:off x="5959475" y="1601788"/>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S</a:t>
            </a:r>
            <a:endParaRPr lang="en-US" sz="1400" i="1">
              <a:latin typeface="Myriad Pro" pitchFamily="34" charset="0"/>
            </a:endParaRPr>
          </a:p>
        </p:txBody>
      </p:sp>
      <p:sp>
        <p:nvSpPr>
          <p:cNvPr id="596093" name="Rectangle 125"/>
          <p:cNvSpPr>
            <a:spLocks noChangeArrowheads="1"/>
          </p:cNvSpPr>
          <p:nvPr/>
        </p:nvSpPr>
        <p:spPr bwMode="auto">
          <a:xfrm>
            <a:off x="6073775" y="1724025"/>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6094" name="Rectangle 126"/>
          <p:cNvSpPr>
            <a:spLocks noChangeArrowheads="1"/>
          </p:cNvSpPr>
          <p:nvPr/>
        </p:nvSpPr>
        <p:spPr bwMode="auto">
          <a:xfrm>
            <a:off x="4538663" y="1571625"/>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S</a:t>
            </a:r>
            <a:endParaRPr lang="en-US" sz="1400" i="1">
              <a:latin typeface="Myriad Pro" pitchFamily="34" charset="0"/>
            </a:endParaRPr>
          </a:p>
        </p:txBody>
      </p:sp>
      <p:sp>
        <p:nvSpPr>
          <p:cNvPr id="596095" name="Rectangle 127"/>
          <p:cNvSpPr>
            <a:spLocks noChangeArrowheads="1"/>
          </p:cNvSpPr>
          <p:nvPr/>
        </p:nvSpPr>
        <p:spPr bwMode="auto">
          <a:xfrm>
            <a:off x="4654550" y="1693863"/>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6096" name="Rectangle 128"/>
          <p:cNvSpPr>
            <a:spLocks noChangeArrowheads="1"/>
          </p:cNvSpPr>
          <p:nvPr/>
        </p:nvSpPr>
        <p:spPr bwMode="auto">
          <a:xfrm>
            <a:off x="4344988" y="2647950"/>
            <a:ext cx="12022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E</a:t>
            </a:r>
            <a:endParaRPr lang="en-US" sz="1400" i="1">
              <a:latin typeface="Myriad Pro" pitchFamily="34" charset="0"/>
            </a:endParaRPr>
          </a:p>
        </p:txBody>
      </p:sp>
      <p:sp>
        <p:nvSpPr>
          <p:cNvPr id="596097" name="Rectangle 129"/>
          <p:cNvSpPr>
            <a:spLocks noChangeArrowheads="1"/>
          </p:cNvSpPr>
          <p:nvPr/>
        </p:nvSpPr>
        <p:spPr bwMode="auto">
          <a:xfrm>
            <a:off x="4419600" y="2743200"/>
            <a:ext cx="91372"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6098" name="Freeform 130"/>
          <p:cNvSpPr>
            <a:spLocks/>
          </p:cNvSpPr>
          <p:nvPr/>
        </p:nvSpPr>
        <p:spPr bwMode="auto">
          <a:xfrm>
            <a:off x="4467225" y="3095625"/>
            <a:ext cx="279400" cy="577850"/>
          </a:xfrm>
          <a:custGeom>
            <a:avLst/>
            <a:gdLst>
              <a:gd name="T0" fmla="*/ 48 w 48"/>
              <a:gd name="T1" fmla="*/ 91 h 91"/>
              <a:gd name="T2" fmla="*/ 0 w 48"/>
              <a:gd name="T3" fmla="*/ 0 h 91"/>
            </a:gdLst>
            <a:ahLst/>
            <a:cxnLst>
              <a:cxn ang="0">
                <a:pos x="T0" y="T1"/>
              </a:cxn>
              <a:cxn ang="0">
                <a:pos x="T2" y="T3"/>
              </a:cxn>
            </a:cxnLst>
            <a:rect l="0" t="0" r="r" b="b"/>
            <a:pathLst>
              <a:path w="48" h="91">
                <a:moveTo>
                  <a:pt x="48" y="91"/>
                </a:moveTo>
                <a:cubicBezTo>
                  <a:pt x="31" y="63"/>
                  <a:pt x="14" y="33"/>
                  <a:pt x="0" y="0"/>
                </a:cubicBezTo>
              </a:path>
            </a:pathLst>
          </a:custGeom>
          <a:noFill/>
          <a:ln w="41275"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96099" name="Freeform 131"/>
          <p:cNvSpPr>
            <a:spLocks/>
          </p:cNvSpPr>
          <p:nvPr/>
        </p:nvSpPr>
        <p:spPr bwMode="auto">
          <a:xfrm>
            <a:off x="3948113" y="1785938"/>
            <a:ext cx="1492250" cy="3227387"/>
          </a:xfrm>
          <a:custGeom>
            <a:avLst/>
            <a:gdLst>
              <a:gd name="T0" fmla="*/ 0 w 256"/>
              <a:gd name="T1" fmla="*/ 0 h 508"/>
              <a:gd name="T2" fmla="*/ 256 w 256"/>
              <a:gd name="T3" fmla="*/ 508 h 508"/>
            </a:gdLst>
            <a:ahLst/>
            <a:cxnLst>
              <a:cxn ang="0">
                <a:pos x="T0" y="T1"/>
              </a:cxn>
              <a:cxn ang="0">
                <a:pos x="T2" y="T3"/>
              </a:cxn>
            </a:cxnLst>
            <a:rect l="0" t="0" r="r" b="b"/>
            <a:pathLst>
              <a:path w="256" h="508">
                <a:moveTo>
                  <a:pt x="0" y="0"/>
                </a:moveTo>
                <a:cubicBezTo>
                  <a:pt x="3" y="134"/>
                  <a:pt x="121" y="354"/>
                  <a:pt x="256" y="508"/>
                </a:cubicBezTo>
              </a:path>
            </a:pathLst>
          </a:custGeom>
          <a:noFill/>
          <a:ln w="41275" cap="flat">
            <a:solidFill>
              <a:srgbClr val="3C5DA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96100" name="Freeform 132"/>
          <p:cNvSpPr>
            <a:spLocks/>
          </p:cNvSpPr>
          <p:nvPr/>
        </p:nvSpPr>
        <p:spPr bwMode="auto">
          <a:xfrm>
            <a:off x="2811463" y="1882775"/>
            <a:ext cx="1743075" cy="3005138"/>
          </a:xfrm>
          <a:custGeom>
            <a:avLst/>
            <a:gdLst>
              <a:gd name="T0" fmla="*/ 299 w 299"/>
              <a:gd name="T1" fmla="*/ 0 h 473"/>
              <a:gd name="T2" fmla="*/ 0 w 299"/>
              <a:gd name="T3" fmla="*/ 473 h 473"/>
            </a:gdLst>
            <a:ahLst/>
            <a:cxnLst>
              <a:cxn ang="0">
                <a:pos x="T0" y="T1"/>
              </a:cxn>
              <a:cxn ang="0">
                <a:pos x="T2" y="T3"/>
              </a:cxn>
            </a:cxnLst>
            <a:rect l="0" t="0" r="r" b="b"/>
            <a:pathLst>
              <a:path w="299" h="473">
                <a:moveTo>
                  <a:pt x="299" y="0"/>
                </a:moveTo>
                <a:cubicBezTo>
                  <a:pt x="280" y="151"/>
                  <a:pt x="130" y="341"/>
                  <a:pt x="0" y="473"/>
                </a:cubicBezTo>
              </a:path>
            </a:pathLst>
          </a:custGeom>
          <a:noFill/>
          <a:ln w="41275" cap="flat">
            <a:solidFill>
              <a:srgbClr val="EE313C"/>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96101" name="Freeform 133"/>
          <p:cNvSpPr>
            <a:spLocks/>
          </p:cNvSpPr>
          <p:nvPr/>
        </p:nvSpPr>
        <p:spPr bwMode="auto">
          <a:xfrm>
            <a:off x="3500438" y="1925638"/>
            <a:ext cx="2465387" cy="3011487"/>
          </a:xfrm>
          <a:custGeom>
            <a:avLst/>
            <a:gdLst>
              <a:gd name="T0" fmla="*/ 423 w 423"/>
              <a:gd name="T1" fmla="*/ 0 h 474"/>
              <a:gd name="T2" fmla="*/ 0 w 423"/>
              <a:gd name="T3" fmla="*/ 474 h 474"/>
            </a:gdLst>
            <a:ahLst/>
            <a:cxnLst>
              <a:cxn ang="0">
                <a:pos x="T0" y="T1"/>
              </a:cxn>
              <a:cxn ang="0">
                <a:pos x="T2" y="T3"/>
              </a:cxn>
            </a:cxnLst>
            <a:rect l="0" t="0" r="r" b="b"/>
            <a:pathLst>
              <a:path w="423" h="474">
                <a:moveTo>
                  <a:pt x="423" y="0"/>
                </a:moveTo>
                <a:cubicBezTo>
                  <a:pt x="411" y="81"/>
                  <a:pt x="355" y="259"/>
                  <a:pt x="0" y="474"/>
                </a:cubicBezTo>
              </a:path>
            </a:pathLst>
          </a:custGeom>
          <a:noFill/>
          <a:ln w="41275" cap="flat">
            <a:solidFill>
              <a:srgbClr val="FAC0B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Myriad Pro" pitchFamily="34" charset="0"/>
            </a:endParaRPr>
          </a:p>
        </p:txBody>
      </p:sp>
      <p:sp>
        <p:nvSpPr>
          <p:cNvPr id="596102" name="Oval 134"/>
          <p:cNvSpPr>
            <a:spLocks noChangeArrowheads="1"/>
          </p:cNvSpPr>
          <p:nvPr/>
        </p:nvSpPr>
        <p:spPr bwMode="auto">
          <a:xfrm>
            <a:off x="4694238" y="3921125"/>
            <a:ext cx="117475" cy="1270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103" name="Oval 135"/>
          <p:cNvSpPr>
            <a:spLocks noChangeArrowheads="1"/>
          </p:cNvSpPr>
          <p:nvPr/>
        </p:nvSpPr>
        <p:spPr bwMode="auto">
          <a:xfrm>
            <a:off x="4152900" y="2847975"/>
            <a:ext cx="115888" cy="1270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104" name="Line 136"/>
          <p:cNvSpPr>
            <a:spLocks noChangeShapeType="1"/>
          </p:cNvSpPr>
          <p:nvPr/>
        </p:nvSpPr>
        <p:spPr bwMode="auto">
          <a:xfrm flipV="1">
            <a:off x="5329238" y="2020888"/>
            <a:ext cx="1071562" cy="452437"/>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6105" name="Line 137"/>
          <p:cNvSpPr>
            <a:spLocks noChangeShapeType="1"/>
          </p:cNvSpPr>
          <p:nvPr/>
        </p:nvSpPr>
        <p:spPr bwMode="auto">
          <a:xfrm>
            <a:off x="4624388" y="3425825"/>
            <a:ext cx="1963737" cy="242888"/>
          </a:xfrm>
          <a:prstGeom prst="line">
            <a:avLst/>
          </a:prstGeom>
          <a:noFill/>
          <a:ln w="11113">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latin typeface="Myriad Pro" pitchFamily="34" charset="0"/>
            </a:endParaRPr>
          </a:p>
        </p:txBody>
      </p:sp>
      <p:sp>
        <p:nvSpPr>
          <p:cNvPr id="596106" name="Freeform 138"/>
          <p:cNvSpPr>
            <a:spLocks/>
          </p:cNvSpPr>
          <p:nvPr/>
        </p:nvSpPr>
        <p:spPr bwMode="auto">
          <a:xfrm>
            <a:off x="6286500" y="1600200"/>
            <a:ext cx="1222375" cy="554038"/>
          </a:xfrm>
          <a:custGeom>
            <a:avLst/>
            <a:gdLst>
              <a:gd name="T0" fmla="*/ 210 w 210"/>
              <a:gd name="T1" fmla="*/ 81 h 95"/>
              <a:gd name="T2" fmla="*/ 195 w 210"/>
              <a:gd name="T3" fmla="*/ 95 h 95"/>
              <a:gd name="T4" fmla="*/ 14 w 210"/>
              <a:gd name="T5" fmla="*/ 95 h 95"/>
              <a:gd name="T6" fmla="*/ 0 w 210"/>
              <a:gd name="T7" fmla="*/ 81 h 95"/>
              <a:gd name="T8" fmla="*/ 0 w 210"/>
              <a:gd name="T9" fmla="*/ 14 h 95"/>
              <a:gd name="T10" fmla="*/ 14 w 210"/>
              <a:gd name="T11" fmla="*/ 0 h 95"/>
              <a:gd name="T12" fmla="*/ 195 w 210"/>
              <a:gd name="T13" fmla="*/ 0 h 95"/>
              <a:gd name="T14" fmla="*/ 210 w 210"/>
              <a:gd name="T15" fmla="*/ 14 h 95"/>
              <a:gd name="T16" fmla="*/ 210 w 210"/>
              <a:gd name="T17" fmla="*/ 8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95">
                <a:moveTo>
                  <a:pt x="210" y="81"/>
                </a:moveTo>
                <a:cubicBezTo>
                  <a:pt x="210" y="89"/>
                  <a:pt x="203" y="95"/>
                  <a:pt x="195" y="95"/>
                </a:cubicBezTo>
                <a:cubicBezTo>
                  <a:pt x="14" y="95"/>
                  <a:pt x="14" y="95"/>
                  <a:pt x="14" y="95"/>
                </a:cubicBezTo>
                <a:cubicBezTo>
                  <a:pt x="6" y="95"/>
                  <a:pt x="0" y="89"/>
                  <a:pt x="0" y="81"/>
                </a:cubicBezTo>
                <a:cubicBezTo>
                  <a:pt x="0" y="14"/>
                  <a:pt x="0" y="14"/>
                  <a:pt x="0" y="14"/>
                </a:cubicBezTo>
                <a:cubicBezTo>
                  <a:pt x="0" y="7"/>
                  <a:pt x="6" y="0"/>
                  <a:pt x="14" y="0"/>
                </a:cubicBezTo>
                <a:cubicBezTo>
                  <a:pt x="195" y="0"/>
                  <a:pt x="195" y="0"/>
                  <a:pt x="195" y="0"/>
                </a:cubicBezTo>
                <a:cubicBezTo>
                  <a:pt x="203" y="0"/>
                  <a:pt x="210" y="7"/>
                  <a:pt x="210" y="14"/>
                </a:cubicBezTo>
                <a:lnTo>
                  <a:pt x="210" y="81"/>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107" name="Freeform 139"/>
          <p:cNvSpPr>
            <a:spLocks/>
          </p:cNvSpPr>
          <p:nvPr/>
        </p:nvSpPr>
        <p:spPr bwMode="auto">
          <a:xfrm>
            <a:off x="4425950" y="2986088"/>
            <a:ext cx="111125" cy="198437"/>
          </a:xfrm>
          <a:custGeom>
            <a:avLst/>
            <a:gdLst>
              <a:gd name="T0" fmla="*/ 9 w 19"/>
              <a:gd name="T1" fmla="*/ 23 h 31"/>
              <a:gd name="T2" fmla="*/ 3 w 19"/>
              <a:gd name="T3" fmla="*/ 31 h 31"/>
              <a:gd name="T4" fmla="*/ 3 w 19"/>
              <a:gd name="T5" fmla="*/ 31 h 31"/>
              <a:gd name="T6" fmla="*/ 3 w 19"/>
              <a:gd name="T7" fmla="*/ 15 h 31"/>
              <a:gd name="T8" fmla="*/ 0 w 19"/>
              <a:gd name="T9" fmla="*/ 0 h 31"/>
              <a:gd name="T10" fmla="*/ 9 w 19"/>
              <a:gd name="T11" fmla="*/ 13 h 31"/>
              <a:gd name="T12" fmla="*/ 19 w 19"/>
              <a:gd name="T13" fmla="*/ 24 h 31"/>
              <a:gd name="T14" fmla="*/ 19 w 19"/>
              <a:gd name="T15" fmla="*/ 25 h 31"/>
              <a:gd name="T16" fmla="*/ 9 w 19"/>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1">
                <a:moveTo>
                  <a:pt x="9" y="23"/>
                </a:moveTo>
                <a:cubicBezTo>
                  <a:pt x="3" y="31"/>
                  <a:pt x="3" y="31"/>
                  <a:pt x="3" y="31"/>
                </a:cubicBezTo>
                <a:cubicBezTo>
                  <a:pt x="3" y="31"/>
                  <a:pt x="3" y="31"/>
                  <a:pt x="3" y="31"/>
                </a:cubicBezTo>
                <a:cubicBezTo>
                  <a:pt x="3" y="15"/>
                  <a:pt x="3" y="15"/>
                  <a:pt x="3" y="15"/>
                </a:cubicBezTo>
                <a:cubicBezTo>
                  <a:pt x="2" y="10"/>
                  <a:pt x="1" y="5"/>
                  <a:pt x="0" y="0"/>
                </a:cubicBezTo>
                <a:cubicBezTo>
                  <a:pt x="3" y="5"/>
                  <a:pt x="6" y="9"/>
                  <a:pt x="9" y="13"/>
                </a:cubicBezTo>
                <a:cubicBezTo>
                  <a:pt x="19" y="24"/>
                  <a:pt x="19" y="24"/>
                  <a:pt x="19" y="24"/>
                </a:cubicBezTo>
                <a:cubicBezTo>
                  <a:pt x="19" y="25"/>
                  <a:pt x="19" y="25"/>
                  <a:pt x="19" y="25"/>
                </a:cubicBezTo>
                <a:lnTo>
                  <a:pt x="9" y="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108" name="Freeform 140"/>
          <p:cNvSpPr>
            <a:spLocks/>
          </p:cNvSpPr>
          <p:nvPr/>
        </p:nvSpPr>
        <p:spPr bwMode="auto">
          <a:xfrm>
            <a:off x="4508500" y="3197225"/>
            <a:ext cx="120650" cy="190500"/>
          </a:xfrm>
          <a:custGeom>
            <a:avLst/>
            <a:gdLst>
              <a:gd name="T0" fmla="*/ 11 w 21"/>
              <a:gd name="T1" fmla="*/ 22 h 30"/>
              <a:gd name="T2" fmla="*/ 5 w 21"/>
              <a:gd name="T3" fmla="*/ 30 h 30"/>
              <a:gd name="T4" fmla="*/ 5 w 21"/>
              <a:gd name="T5" fmla="*/ 30 h 30"/>
              <a:gd name="T6" fmla="*/ 4 w 21"/>
              <a:gd name="T7" fmla="*/ 15 h 30"/>
              <a:gd name="T8" fmla="*/ 0 w 21"/>
              <a:gd name="T9" fmla="*/ 0 h 30"/>
              <a:gd name="T10" fmla="*/ 10 w 21"/>
              <a:gd name="T11" fmla="*/ 12 h 30"/>
              <a:gd name="T12" fmla="*/ 21 w 21"/>
              <a:gd name="T13" fmla="*/ 23 h 30"/>
              <a:gd name="T14" fmla="*/ 21 w 21"/>
              <a:gd name="T15" fmla="*/ 23 h 30"/>
              <a:gd name="T16" fmla="*/ 11 w 21"/>
              <a:gd name="T17"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0">
                <a:moveTo>
                  <a:pt x="11" y="22"/>
                </a:moveTo>
                <a:cubicBezTo>
                  <a:pt x="5" y="30"/>
                  <a:pt x="5" y="30"/>
                  <a:pt x="5" y="30"/>
                </a:cubicBezTo>
                <a:cubicBezTo>
                  <a:pt x="5" y="30"/>
                  <a:pt x="5" y="30"/>
                  <a:pt x="5" y="30"/>
                </a:cubicBezTo>
                <a:cubicBezTo>
                  <a:pt x="4" y="15"/>
                  <a:pt x="4" y="15"/>
                  <a:pt x="4" y="15"/>
                </a:cubicBezTo>
                <a:cubicBezTo>
                  <a:pt x="3" y="10"/>
                  <a:pt x="2" y="5"/>
                  <a:pt x="0" y="0"/>
                </a:cubicBezTo>
                <a:cubicBezTo>
                  <a:pt x="4" y="4"/>
                  <a:pt x="7" y="8"/>
                  <a:pt x="10" y="12"/>
                </a:cubicBezTo>
                <a:cubicBezTo>
                  <a:pt x="21" y="23"/>
                  <a:pt x="21" y="23"/>
                  <a:pt x="21" y="23"/>
                </a:cubicBezTo>
                <a:cubicBezTo>
                  <a:pt x="21" y="23"/>
                  <a:pt x="21" y="23"/>
                  <a:pt x="21" y="23"/>
                </a:cubicBezTo>
                <a:lnTo>
                  <a:pt x="11" y="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109" name="Freeform 141"/>
          <p:cNvSpPr>
            <a:spLocks/>
          </p:cNvSpPr>
          <p:nvPr/>
        </p:nvSpPr>
        <p:spPr bwMode="auto">
          <a:xfrm>
            <a:off x="4600575" y="3400425"/>
            <a:ext cx="128588" cy="184150"/>
          </a:xfrm>
          <a:custGeom>
            <a:avLst/>
            <a:gdLst>
              <a:gd name="T0" fmla="*/ 12 w 22"/>
              <a:gd name="T1" fmla="*/ 20 h 29"/>
              <a:gd name="T2" fmla="*/ 7 w 22"/>
              <a:gd name="T3" fmla="*/ 29 h 29"/>
              <a:gd name="T4" fmla="*/ 7 w 22"/>
              <a:gd name="T5" fmla="*/ 29 h 29"/>
              <a:gd name="T6" fmla="*/ 5 w 22"/>
              <a:gd name="T7" fmla="*/ 14 h 29"/>
              <a:gd name="T8" fmla="*/ 0 w 22"/>
              <a:gd name="T9" fmla="*/ 0 h 29"/>
              <a:gd name="T10" fmla="*/ 10 w 22"/>
              <a:gd name="T11" fmla="*/ 11 h 29"/>
              <a:gd name="T12" fmla="*/ 22 w 22"/>
              <a:gd name="T13" fmla="*/ 20 h 29"/>
              <a:gd name="T14" fmla="*/ 22 w 22"/>
              <a:gd name="T15" fmla="*/ 20 h 29"/>
              <a:gd name="T16" fmla="*/ 12 w 2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9">
                <a:moveTo>
                  <a:pt x="12" y="20"/>
                </a:moveTo>
                <a:cubicBezTo>
                  <a:pt x="7" y="29"/>
                  <a:pt x="7" y="29"/>
                  <a:pt x="7" y="29"/>
                </a:cubicBezTo>
                <a:cubicBezTo>
                  <a:pt x="7" y="29"/>
                  <a:pt x="7" y="29"/>
                  <a:pt x="7" y="29"/>
                </a:cubicBezTo>
                <a:cubicBezTo>
                  <a:pt x="5" y="14"/>
                  <a:pt x="5" y="14"/>
                  <a:pt x="5" y="14"/>
                </a:cubicBezTo>
                <a:cubicBezTo>
                  <a:pt x="3" y="9"/>
                  <a:pt x="1" y="5"/>
                  <a:pt x="0" y="0"/>
                </a:cubicBezTo>
                <a:cubicBezTo>
                  <a:pt x="3" y="3"/>
                  <a:pt x="7" y="7"/>
                  <a:pt x="10" y="11"/>
                </a:cubicBezTo>
                <a:cubicBezTo>
                  <a:pt x="22" y="20"/>
                  <a:pt x="22" y="20"/>
                  <a:pt x="22" y="20"/>
                </a:cubicBezTo>
                <a:cubicBezTo>
                  <a:pt x="22" y="20"/>
                  <a:pt x="22" y="20"/>
                  <a:pt x="22" y="20"/>
                </a:cubicBezTo>
                <a:lnTo>
                  <a:pt x="12" y="2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110" name="Oval 142"/>
          <p:cNvSpPr>
            <a:spLocks noChangeArrowheads="1"/>
          </p:cNvSpPr>
          <p:nvPr/>
        </p:nvSpPr>
        <p:spPr bwMode="auto">
          <a:xfrm>
            <a:off x="2566988" y="2230438"/>
            <a:ext cx="58737" cy="587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96111" name="Oval 143"/>
          <p:cNvSpPr>
            <a:spLocks noChangeArrowheads="1"/>
          </p:cNvSpPr>
          <p:nvPr/>
        </p:nvSpPr>
        <p:spPr bwMode="auto">
          <a:xfrm>
            <a:off x="4192588" y="3946525"/>
            <a:ext cx="30162" cy="254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sp>
        <p:nvSpPr>
          <p:cNvPr id="548930" name="TextBox 29"/>
          <p:cNvSpPr txBox="1">
            <a:spLocks noChangeArrowheads="1"/>
          </p:cNvSpPr>
          <p:nvPr/>
        </p:nvSpPr>
        <p:spPr bwMode="auto">
          <a:xfrm>
            <a:off x="533400" y="987623"/>
            <a:ext cx="12604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cotton</a:t>
            </a:r>
          </a:p>
        </p:txBody>
      </p:sp>
      <p:sp>
        <p:nvSpPr>
          <p:cNvPr id="548931" name="TextBox 30"/>
          <p:cNvSpPr txBox="1">
            <a:spLocks noChangeArrowheads="1"/>
          </p:cNvSpPr>
          <p:nvPr/>
        </p:nvSpPr>
        <p:spPr bwMode="auto">
          <a:xfrm>
            <a:off x="5576888" y="5692775"/>
            <a:ext cx="218598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a:t>
            </a:r>
            <a:endParaRPr lang="en-US" sz="1400" dirty="0">
              <a:latin typeface="Myriad Pro" pitchFamily="34" charset="0"/>
              <a:ea typeface="MS PGothic" pitchFamily="34" charset="-128"/>
            </a:endParaRPr>
          </a:p>
        </p:txBody>
      </p:sp>
      <p:sp>
        <p:nvSpPr>
          <p:cNvPr id="2" name="TextBox 29"/>
          <p:cNvSpPr txBox="1">
            <a:spLocks noChangeArrowheads="1"/>
          </p:cNvSpPr>
          <p:nvPr/>
        </p:nvSpPr>
        <p:spPr bwMode="auto">
          <a:xfrm>
            <a:off x="990600" y="3217331"/>
            <a:ext cx="75565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rises</a:t>
            </a:r>
          </a:p>
        </p:txBody>
      </p:sp>
      <p:sp>
        <p:nvSpPr>
          <p:cNvPr id="3" name="TextBox 29"/>
          <p:cNvSpPr txBox="1">
            <a:spLocks noChangeArrowheads="1"/>
          </p:cNvSpPr>
          <p:nvPr/>
        </p:nvSpPr>
        <p:spPr bwMode="auto">
          <a:xfrm>
            <a:off x="3936999" y="6062132"/>
            <a:ext cx="12604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falls</a:t>
            </a:r>
          </a:p>
        </p:txBody>
      </p:sp>
      <p:sp>
        <p:nvSpPr>
          <p:cNvPr id="4" name="TextBox 29"/>
          <p:cNvSpPr txBox="1">
            <a:spLocks noChangeArrowheads="1"/>
          </p:cNvSpPr>
          <p:nvPr/>
        </p:nvSpPr>
        <p:spPr bwMode="auto">
          <a:xfrm>
            <a:off x="6307137" y="1608136"/>
            <a:ext cx="109378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A decrease in supply…</a:t>
            </a:r>
          </a:p>
        </p:txBody>
      </p:sp>
      <p:grpSp>
        <p:nvGrpSpPr>
          <p:cNvPr id="596117" name="Group 149"/>
          <p:cNvGrpSpPr>
            <a:grpSpLocks noChangeAspect="1"/>
          </p:cNvGrpSpPr>
          <p:nvPr/>
        </p:nvGrpSpPr>
        <p:grpSpPr bwMode="auto">
          <a:xfrm>
            <a:off x="6500813" y="3076575"/>
            <a:ext cx="2185987" cy="1343025"/>
            <a:chOff x="2508" y="1861"/>
            <a:chExt cx="744" cy="603"/>
          </a:xfrm>
        </p:grpSpPr>
        <p:sp>
          <p:nvSpPr>
            <p:cNvPr id="596118" name="AutoShape 150"/>
            <p:cNvSpPr>
              <a:spLocks noChangeAspect="1" noChangeArrowheads="1" noTextEdit="1"/>
            </p:cNvSpPr>
            <p:nvPr/>
          </p:nvSpPr>
          <p:spPr bwMode="auto">
            <a:xfrm>
              <a:off x="2508" y="1861"/>
              <a:ext cx="744" cy="6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Myriad Pro" pitchFamily="34" charset="0"/>
              </a:endParaRPr>
            </a:p>
          </p:txBody>
        </p:sp>
        <p:sp>
          <p:nvSpPr>
            <p:cNvPr id="596119" name="Freeform 151"/>
            <p:cNvSpPr>
              <a:spLocks/>
            </p:cNvSpPr>
            <p:nvPr/>
          </p:nvSpPr>
          <p:spPr bwMode="auto">
            <a:xfrm>
              <a:off x="2510" y="1861"/>
              <a:ext cx="740" cy="601"/>
            </a:xfrm>
            <a:custGeom>
              <a:avLst/>
              <a:gdLst>
                <a:gd name="T0" fmla="*/ 313 w 313"/>
                <a:gd name="T1" fmla="*/ 235 h 254"/>
                <a:gd name="T2" fmla="*/ 296 w 313"/>
                <a:gd name="T3" fmla="*/ 254 h 254"/>
                <a:gd name="T4" fmla="*/ 18 w 313"/>
                <a:gd name="T5" fmla="*/ 254 h 254"/>
                <a:gd name="T6" fmla="*/ 0 w 313"/>
                <a:gd name="T7" fmla="*/ 235 h 254"/>
                <a:gd name="T8" fmla="*/ 0 w 313"/>
                <a:gd name="T9" fmla="*/ 19 h 254"/>
                <a:gd name="T10" fmla="*/ 18 w 313"/>
                <a:gd name="T11" fmla="*/ 0 h 254"/>
                <a:gd name="T12" fmla="*/ 296 w 313"/>
                <a:gd name="T13" fmla="*/ 0 h 254"/>
                <a:gd name="T14" fmla="*/ 313 w 313"/>
                <a:gd name="T15" fmla="*/ 19 h 254"/>
                <a:gd name="T16" fmla="*/ 313 w 313"/>
                <a:gd name="T17" fmla="*/ 23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3" h="254">
                  <a:moveTo>
                    <a:pt x="313" y="235"/>
                  </a:moveTo>
                  <a:cubicBezTo>
                    <a:pt x="313" y="245"/>
                    <a:pt x="306" y="254"/>
                    <a:pt x="296" y="254"/>
                  </a:cubicBezTo>
                  <a:cubicBezTo>
                    <a:pt x="18" y="254"/>
                    <a:pt x="18" y="254"/>
                    <a:pt x="18" y="254"/>
                  </a:cubicBezTo>
                  <a:cubicBezTo>
                    <a:pt x="8" y="254"/>
                    <a:pt x="0" y="245"/>
                    <a:pt x="0" y="235"/>
                  </a:cubicBezTo>
                  <a:cubicBezTo>
                    <a:pt x="0" y="19"/>
                    <a:pt x="0" y="19"/>
                    <a:pt x="0" y="19"/>
                  </a:cubicBezTo>
                  <a:cubicBezTo>
                    <a:pt x="0" y="8"/>
                    <a:pt x="8" y="0"/>
                    <a:pt x="18" y="0"/>
                  </a:cubicBezTo>
                  <a:cubicBezTo>
                    <a:pt x="296" y="0"/>
                    <a:pt x="296" y="0"/>
                    <a:pt x="296" y="0"/>
                  </a:cubicBezTo>
                  <a:cubicBezTo>
                    <a:pt x="306" y="0"/>
                    <a:pt x="313" y="8"/>
                    <a:pt x="313" y="19"/>
                  </a:cubicBezTo>
                  <a:lnTo>
                    <a:pt x="313" y="235"/>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Myriad Pro" pitchFamily="34" charset="0"/>
              </a:endParaRPr>
            </a:p>
          </p:txBody>
        </p:sp>
      </p:grpSp>
      <p:sp>
        <p:nvSpPr>
          <p:cNvPr id="5" name="TextBox 29"/>
          <p:cNvSpPr txBox="1">
            <a:spLocks noChangeArrowheads="1"/>
          </p:cNvSpPr>
          <p:nvPr/>
        </p:nvSpPr>
        <p:spPr bwMode="auto">
          <a:xfrm>
            <a:off x="6477000" y="3124200"/>
            <a:ext cx="2185988"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nSpc>
                <a:spcPct val="100000"/>
              </a:lnSpc>
              <a:spcBef>
                <a:spcPct val="50000"/>
              </a:spcBef>
            </a:pPr>
            <a:r>
              <a:rPr lang="en-US" sz="1400" dirty="0">
                <a:latin typeface="Myriad Pro" pitchFamily="34" charset="0"/>
                <a:ea typeface="MS PGothic" pitchFamily="34" charset="-128"/>
              </a:rPr>
              <a:t>… leads to a movement along the demand curve due to a higher equilibrium price and lower equilibrium </a:t>
            </a:r>
            <a:r>
              <a:rPr lang="en-US" sz="1400" dirty="0" smtClean="0">
                <a:latin typeface="Myriad Pro" pitchFamily="34" charset="0"/>
                <a:ea typeface="MS PGothic" pitchFamily="34" charset="-128"/>
              </a:rPr>
              <a:t>quantity.</a:t>
            </a:r>
            <a:endParaRPr lang="en-US" sz="1400" dirty="0">
              <a:latin typeface="Myriad Pro" pitchFamily="34" charset="0"/>
              <a:ea typeface="MS PGothic" pitchFamily="34" charset="-128"/>
            </a:endParaRPr>
          </a:p>
        </p:txBody>
      </p:sp>
    </p:spTree>
    <p:extLst>
      <p:ext uri="{BB962C8B-B14F-4D97-AF65-F5344CB8AC3E}">
        <p14:creationId xmlns:p14="http://schemas.microsoft.com/office/powerpoint/2010/main" xmlns="" val="172613034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8930"/>
                                        </p:tgtEl>
                                        <p:attrNameLst>
                                          <p:attrName>style.visibility</p:attrName>
                                        </p:attrNameLst>
                                      </p:cBhvr>
                                      <p:to>
                                        <p:strVal val="visible"/>
                                      </p:to>
                                    </p:set>
                                    <p:animEffect transition="in" filter="fade">
                                      <p:cBhvr>
                                        <p:cTn id="7" dur="500"/>
                                        <p:tgtEl>
                                          <p:spTgt spid="5489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6085"/>
                                        </p:tgtEl>
                                        <p:attrNameLst>
                                          <p:attrName>style.visibility</p:attrName>
                                        </p:attrNameLst>
                                      </p:cBhvr>
                                      <p:to>
                                        <p:strVal val="visible"/>
                                      </p:to>
                                    </p:set>
                                    <p:animEffect transition="in" filter="fade">
                                      <p:cBhvr>
                                        <p:cTn id="10" dur="500"/>
                                        <p:tgtEl>
                                          <p:spTgt spid="5960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6074"/>
                                        </p:tgtEl>
                                        <p:attrNameLst>
                                          <p:attrName>style.visibility</p:attrName>
                                        </p:attrNameLst>
                                      </p:cBhvr>
                                      <p:to>
                                        <p:strVal val="visible"/>
                                      </p:to>
                                    </p:set>
                                    <p:animEffect transition="in" filter="fade">
                                      <p:cBhvr>
                                        <p:cTn id="13" dur="500"/>
                                        <p:tgtEl>
                                          <p:spTgt spid="5960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6073"/>
                                        </p:tgtEl>
                                        <p:attrNameLst>
                                          <p:attrName>style.visibility</p:attrName>
                                        </p:attrNameLst>
                                      </p:cBhvr>
                                      <p:to>
                                        <p:strVal val="visible"/>
                                      </p:to>
                                    </p:set>
                                    <p:animEffect transition="in" filter="fade">
                                      <p:cBhvr>
                                        <p:cTn id="16" dur="500"/>
                                        <p:tgtEl>
                                          <p:spTgt spid="5960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6087"/>
                                        </p:tgtEl>
                                        <p:attrNameLst>
                                          <p:attrName>style.visibility</p:attrName>
                                        </p:attrNameLst>
                                      </p:cBhvr>
                                      <p:to>
                                        <p:strVal val="visible"/>
                                      </p:to>
                                    </p:set>
                                    <p:animEffect transition="in" filter="fade">
                                      <p:cBhvr>
                                        <p:cTn id="19" dur="500"/>
                                        <p:tgtEl>
                                          <p:spTgt spid="5960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96077"/>
                                        </p:tgtEl>
                                        <p:attrNameLst>
                                          <p:attrName>style.visibility</p:attrName>
                                        </p:attrNameLst>
                                      </p:cBhvr>
                                      <p:to>
                                        <p:strVal val="visible"/>
                                      </p:to>
                                    </p:set>
                                    <p:animEffect transition="in" filter="fade">
                                      <p:cBhvr>
                                        <p:cTn id="22" dur="500"/>
                                        <p:tgtEl>
                                          <p:spTgt spid="5960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6078"/>
                                        </p:tgtEl>
                                        <p:attrNameLst>
                                          <p:attrName>style.visibility</p:attrName>
                                        </p:attrNameLst>
                                      </p:cBhvr>
                                      <p:to>
                                        <p:strVal val="visible"/>
                                      </p:to>
                                    </p:set>
                                    <p:animEffect transition="in" filter="fade">
                                      <p:cBhvr>
                                        <p:cTn id="25" dur="500"/>
                                        <p:tgtEl>
                                          <p:spTgt spid="5960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8931"/>
                                        </p:tgtEl>
                                        <p:attrNameLst>
                                          <p:attrName>style.visibility</p:attrName>
                                        </p:attrNameLst>
                                      </p:cBhvr>
                                      <p:to>
                                        <p:strVal val="visible"/>
                                      </p:to>
                                    </p:set>
                                    <p:animEffect transition="in" filter="fade">
                                      <p:cBhvr>
                                        <p:cTn id="28" dur="500"/>
                                        <p:tgtEl>
                                          <p:spTgt spid="548931"/>
                                        </p:tgtEl>
                                      </p:cBhvr>
                                    </p:animEffect>
                                  </p:childTnLst>
                                </p:cTn>
                              </p:par>
                              <p:par>
                                <p:cTn id="29" presetID="10" presetClass="entr" presetSubtype="0" fill="hold" nodeType="withEffect">
                                  <p:stCondLst>
                                    <p:cond delay="0"/>
                                  </p:stCondLst>
                                  <p:childTnLst>
                                    <p:set>
                                      <p:cBhvr>
                                        <p:cTn id="30" dur="1" fill="hold">
                                          <p:stCondLst>
                                            <p:cond delay="0"/>
                                          </p:stCondLst>
                                        </p:cTn>
                                        <p:tgtEl>
                                          <p:spTgt spid="596069"/>
                                        </p:tgtEl>
                                        <p:attrNameLst>
                                          <p:attrName>style.visibility</p:attrName>
                                        </p:attrNameLst>
                                      </p:cBhvr>
                                      <p:to>
                                        <p:strVal val="visible"/>
                                      </p:to>
                                    </p:set>
                                    <p:animEffect transition="in" filter="fade">
                                      <p:cBhvr>
                                        <p:cTn id="31" dur="500"/>
                                        <p:tgtEl>
                                          <p:spTgt spid="596069"/>
                                        </p:tgtEl>
                                      </p:cBhvr>
                                    </p:animEffect>
                                  </p:childTnLst>
                                </p:cTn>
                              </p:par>
                              <p:par>
                                <p:cTn id="32" presetID="10" presetClass="entr" presetSubtype="0" fill="hold" nodeType="withEffect">
                                  <p:stCondLst>
                                    <p:cond delay="0"/>
                                  </p:stCondLst>
                                  <p:childTnLst>
                                    <p:set>
                                      <p:cBhvr>
                                        <p:cTn id="33" dur="1" fill="hold">
                                          <p:stCondLst>
                                            <p:cond delay="0"/>
                                          </p:stCondLst>
                                        </p:cTn>
                                        <p:tgtEl>
                                          <p:spTgt spid="596068"/>
                                        </p:tgtEl>
                                        <p:attrNameLst>
                                          <p:attrName>style.visibility</p:attrName>
                                        </p:attrNameLst>
                                      </p:cBhvr>
                                      <p:to>
                                        <p:strVal val="visible"/>
                                      </p:to>
                                    </p:set>
                                    <p:animEffect transition="in" filter="fade">
                                      <p:cBhvr>
                                        <p:cTn id="34" dur="500"/>
                                        <p:tgtEl>
                                          <p:spTgt spid="5960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6090"/>
                                        </p:tgtEl>
                                        <p:attrNameLst>
                                          <p:attrName>style.visibility</p:attrName>
                                        </p:attrNameLst>
                                      </p:cBhvr>
                                      <p:to>
                                        <p:strVal val="visible"/>
                                      </p:to>
                                    </p:set>
                                    <p:animEffect transition="in" filter="fade">
                                      <p:cBhvr>
                                        <p:cTn id="37" dur="500"/>
                                        <p:tgtEl>
                                          <p:spTgt spid="59609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6091"/>
                                        </p:tgtEl>
                                        <p:attrNameLst>
                                          <p:attrName>style.visibility</p:attrName>
                                        </p:attrNameLst>
                                      </p:cBhvr>
                                      <p:to>
                                        <p:strVal val="visible"/>
                                      </p:to>
                                    </p:set>
                                    <p:animEffect transition="in" filter="fade">
                                      <p:cBhvr>
                                        <p:cTn id="40" dur="500"/>
                                        <p:tgtEl>
                                          <p:spTgt spid="5960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6099"/>
                                        </p:tgtEl>
                                        <p:attrNameLst>
                                          <p:attrName>style.visibility</p:attrName>
                                        </p:attrNameLst>
                                      </p:cBhvr>
                                      <p:to>
                                        <p:strVal val="visible"/>
                                      </p:to>
                                    </p:set>
                                    <p:animEffect transition="in" filter="fade">
                                      <p:cBhvr>
                                        <p:cTn id="43" dur="500"/>
                                        <p:tgtEl>
                                          <p:spTgt spid="59609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6086"/>
                                        </p:tgtEl>
                                        <p:attrNameLst>
                                          <p:attrName>style.visibility</p:attrName>
                                        </p:attrNameLst>
                                      </p:cBhvr>
                                      <p:to>
                                        <p:strVal val="visible"/>
                                      </p:to>
                                    </p:set>
                                    <p:animEffect transition="in" filter="fade">
                                      <p:cBhvr>
                                        <p:cTn id="46" dur="500"/>
                                        <p:tgtEl>
                                          <p:spTgt spid="59608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96088"/>
                                        </p:tgtEl>
                                        <p:attrNameLst>
                                          <p:attrName>style.visibility</p:attrName>
                                        </p:attrNameLst>
                                      </p:cBhvr>
                                      <p:to>
                                        <p:strVal val="visible"/>
                                      </p:to>
                                    </p:set>
                                    <p:animEffect transition="in" filter="fade">
                                      <p:cBhvr>
                                        <p:cTn id="49" dur="500"/>
                                        <p:tgtEl>
                                          <p:spTgt spid="5960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96101"/>
                                        </p:tgtEl>
                                        <p:attrNameLst>
                                          <p:attrName>style.visibility</p:attrName>
                                        </p:attrNameLst>
                                      </p:cBhvr>
                                      <p:to>
                                        <p:strVal val="visible"/>
                                      </p:to>
                                    </p:set>
                                    <p:animEffect transition="in" filter="fade">
                                      <p:cBhvr>
                                        <p:cTn id="52" dur="500"/>
                                        <p:tgtEl>
                                          <p:spTgt spid="59610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96102"/>
                                        </p:tgtEl>
                                        <p:attrNameLst>
                                          <p:attrName>style.visibility</p:attrName>
                                        </p:attrNameLst>
                                      </p:cBhvr>
                                      <p:to>
                                        <p:strVal val="visible"/>
                                      </p:to>
                                    </p:set>
                                    <p:animEffect transition="in" filter="fade">
                                      <p:cBhvr>
                                        <p:cTn id="55" dur="500"/>
                                        <p:tgtEl>
                                          <p:spTgt spid="59610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96093"/>
                                        </p:tgtEl>
                                        <p:attrNameLst>
                                          <p:attrName>style.visibility</p:attrName>
                                        </p:attrNameLst>
                                      </p:cBhvr>
                                      <p:to>
                                        <p:strVal val="visible"/>
                                      </p:to>
                                    </p:set>
                                    <p:animEffect transition="in" filter="fade">
                                      <p:cBhvr>
                                        <p:cTn id="58" dur="500"/>
                                        <p:tgtEl>
                                          <p:spTgt spid="59609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96092"/>
                                        </p:tgtEl>
                                        <p:attrNameLst>
                                          <p:attrName>style.visibility</p:attrName>
                                        </p:attrNameLst>
                                      </p:cBhvr>
                                      <p:to>
                                        <p:strVal val="visible"/>
                                      </p:to>
                                    </p:set>
                                    <p:animEffect transition="in" filter="fade">
                                      <p:cBhvr>
                                        <p:cTn id="61" dur="500"/>
                                        <p:tgtEl>
                                          <p:spTgt spid="59609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96106"/>
                                        </p:tgtEl>
                                        <p:attrNameLst>
                                          <p:attrName>style.visibility</p:attrName>
                                        </p:attrNameLst>
                                      </p:cBhvr>
                                      <p:to>
                                        <p:strVal val="visible"/>
                                      </p:to>
                                    </p:set>
                                    <p:animEffect transition="in" filter="fade">
                                      <p:cBhvr>
                                        <p:cTn id="66" dur="500"/>
                                        <p:tgtEl>
                                          <p:spTgt spid="59610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6104"/>
                                        </p:tgtEl>
                                        <p:attrNameLst>
                                          <p:attrName>style.visibility</p:attrName>
                                        </p:attrNameLst>
                                      </p:cBhvr>
                                      <p:to>
                                        <p:strVal val="visible"/>
                                      </p:to>
                                    </p:set>
                                    <p:animEffect transition="in" filter="fade">
                                      <p:cBhvr>
                                        <p:cTn id="72" dur="500"/>
                                        <p:tgtEl>
                                          <p:spTgt spid="59610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96075"/>
                                        </p:tgtEl>
                                        <p:attrNameLst>
                                          <p:attrName>style.visibility</p:attrName>
                                        </p:attrNameLst>
                                      </p:cBhvr>
                                      <p:to>
                                        <p:strVal val="visible"/>
                                      </p:to>
                                    </p:set>
                                    <p:animEffect transition="in" filter="fade">
                                      <p:cBhvr>
                                        <p:cTn id="75" dur="500"/>
                                        <p:tgtEl>
                                          <p:spTgt spid="59607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96076"/>
                                        </p:tgtEl>
                                        <p:attrNameLst>
                                          <p:attrName>style.visibility</p:attrName>
                                        </p:attrNameLst>
                                      </p:cBhvr>
                                      <p:to>
                                        <p:strVal val="visible"/>
                                      </p:to>
                                    </p:set>
                                    <p:animEffect transition="in" filter="fade">
                                      <p:cBhvr>
                                        <p:cTn id="78" dur="500"/>
                                        <p:tgtEl>
                                          <p:spTgt spid="59607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96094"/>
                                        </p:tgtEl>
                                        <p:attrNameLst>
                                          <p:attrName>style.visibility</p:attrName>
                                        </p:attrNameLst>
                                      </p:cBhvr>
                                      <p:to>
                                        <p:strVal val="visible"/>
                                      </p:to>
                                    </p:set>
                                    <p:animEffect transition="in" filter="fade">
                                      <p:cBhvr>
                                        <p:cTn id="81" dur="500"/>
                                        <p:tgtEl>
                                          <p:spTgt spid="59609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96095"/>
                                        </p:tgtEl>
                                        <p:attrNameLst>
                                          <p:attrName>style.visibility</p:attrName>
                                        </p:attrNameLst>
                                      </p:cBhvr>
                                      <p:to>
                                        <p:strVal val="visible"/>
                                      </p:to>
                                    </p:set>
                                    <p:animEffect transition="in" filter="fade">
                                      <p:cBhvr>
                                        <p:cTn id="84" dur="500"/>
                                        <p:tgtEl>
                                          <p:spTgt spid="596095"/>
                                        </p:tgtEl>
                                      </p:cBhvr>
                                    </p:animEffect>
                                  </p:childTnLst>
                                </p:cTn>
                              </p:par>
                            </p:childTnLst>
                          </p:cTn>
                        </p:par>
                        <p:par>
                          <p:cTn id="85" fill="hold" nodeType="afterGroup">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596100"/>
                                        </p:tgtEl>
                                        <p:attrNameLst>
                                          <p:attrName>style.visibility</p:attrName>
                                        </p:attrNameLst>
                                      </p:cBhvr>
                                      <p:to>
                                        <p:strVal val="visible"/>
                                      </p:to>
                                    </p:set>
                                    <p:animEffect transition="in" filter="fade">
                                      <p:cBhvr>
                                        <p:cTn id="88" dur="500"/>
                                        <p:tgtEl>
                                          <p:spTgt spid="59610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96067"/>
                                        </p:tgtEl>
                                        <p:attrNameLst>
                                          <p:attrName>style.visibility</p:attrName>
                                        </p:attrNameLst>
                                      </p:cBhvr>
                                      <p:to>
                                        <p:strVal val="visible"/>
                                      </p:to>
                                    </p:set>
                                    <p:animEffect transition="in" filter="fade">
                                      <p:cBhvr>
                                        <p:cTn id="93" dur="500"/>
                                        <p:tgtEl>
                                          <p:spTgt spid="596067"/>
                                        </p:tgtEl>
                                      </p:cBhvr>
                                    </p:animEffect>
                                  </p:childTnLst>
                                </p:cTn>
                              </p:par>
                              <p:par>
                                <p:cTn id="94" presetID="10" presetClass="entr" presetSubtype="0" fill="hold" nodeType="withEffect">
                                  <p:stCondLst>
                                    <p:cond delay="0"/>
                                  </p:stCondLst>
                                  <p:childTnLst>
                                    <p:set>
                                      <p:cBhvr>
                                        <p:cTn id="95" dur="1" fill="hold">
                                          <p:stCondLst>
                                            <p:cond delay="0"/>
                                          </p:stCondLst>
                                        </p:cTn>
                                        <p:tgtEl>
                                          <p:spTgt spid="596066"/>
                                        </p:tgtEl>
                                        <p:attrNameLst>
                                          <p:attrName>style.visibility</p:attrName>
                                        </p:attrNameLst>
                                      </p:cBhvr>
                                      <p:to>
                                        <p:strVal val="visible"/>
                                      </p:to>
                                    </p:set>
                                    <p:animEffect transition="in" filter="fade">
                                      <p:cBhvr>
                                        <p:cTn id="96" dur="500"/>
                                        <p:tgtEl>
                                          <p:spTgt spid="59606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96097"/>
                                        </p:tgtEl>
                                        <p:attrNameLst>
                                          <p:attrName>style.visibility</p:attrName>
                                        </p:attrNameLst>
                                      </p:cBhvr>
                                      <p:to>
                                        <p:strVal val="visible"/>
                                      </p:to>
                                    </p:set>
                                    <p:animEffect transition="in" filter="fade">
                                      <p:cBhvr>
                                        <p:cTn id="99" dur="500"/>
                                        <p:tgtEl>
                                          <p:spTgt spid="59609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96080"/>
                                        </p:tgtEl>
                                        <p:attrNameLst>
                                          <p:attrName>style.visibility</p:attrName>
                                        </p:attrNameLst>
                                      </p:cBhvr>
                                      <p:to>
                                        <p:strVal val="visible"/>
                                      </p:to>
                                    </p:set>
                                    <p:animEffect transition="in" filter="fade">
                                      <p:cBhvr>
                                        <p:cTn id="102" dur="500"/>
                                        <p:tgtEl>
                                          <p:spTgt spid="59608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96079"/>
                                        </p:tgtEl>
                                        <p:attrNameLst>
                                          <p:attrName>style.visibility</p:attrName>
                                        </p:attrNameLst>
                                      </p:cBhvr>
                                      <p:to>
                                        <p:strVal val="visible"/>
                                      </p:to>
                                    </p:set>
                                    <p:animEffect transition="in" filter="fade">
                                      <p:cBhvr>
                                        <p:cTn id="105" dur="500"/>
                                        <p:tgtEl>
                                          <p:spTgt spid="59607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96070"/>
                                        </p:tgtEl>
                                        <p:attrNameLst>
                                          <p:attrName>style.visibility</p:attrName>
                                        </p:attrNameLst>
                                      </p:cBhvr>
                                      <p:to>
                                        <p:strVal val="visible"/>
                                      </p:to>
                                    </p:set>
                                    <p:animEffect transition="in" filter="fade">
                                      <p:cBhvr>
                                        <p:cTn id="108" dur="500"/>
                                        <p:tgtEl>
                                          <p:spTgt spid="59607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fade">
                                      <p:cBhvr>
                                        <p:cTn id="111" dur="500"/>
                                        <p:tgtEl>
                                          <p:spTgt spid="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96089"/>
                                        </p:tgtEl>
                                        <p:attrNameLst>
                                          <p:attrName>style.visibility</p:attrName>
                                        </p:attrNameLst>
                                      </p:cBhvr>
                                      <p:to>
                                        <p:strVal val="visible"/>
                                      </p:to>
                                    </p:set>
                                    <p:animEffect transition="in" filter="fade">
                                      <p:cBhvr>
                                        <p:cTn id="114" dur="500"/>
                                        <p:tgtEl>
                                          <p:spTgt spid="59608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fade">
                                      <p:cBhvr>
                                        <p:cTn id="117" dur="500"/>
                                        <p:tgtEl>
                                          <p:spTgt spid="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96082"/>
                                        </p:tgtEl>
                                        <p:attrNameLst>
                                          <p:attrName>style.visibility</p:attrName>
                                        </p:attrNameLst>
                                      </p:cBhvr>
                                      <p:to>
                                        <p:strVal val="visible"/>
                                      </p:to>
                                    </p:set>
                                    <p:animEffect transition="in" filter="fade">
                                      <p:cBhvr>
                                        <p:cTn id="120" dur="500"/>
                                        <p:tgtEl>
                                          <p:spTgt spid="59608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96081"/>
                                        </p:tgtEl>
                                        <p:attrNameLst>
                                          <p:attrName>style.visibility</p:attrName>
                                        </p:attrNameLst>
                                      </p:cBhvr>
                                      <p:to>
                                        <p:strVal val="visible"/>
                                      </p:to>
                                    </p:set>
                                    <p:animEffect transition="in" filter="fade">
                                      <p:cBhvr>
                                        <p:cTn id="123" dur="500"/>
                                        <p:tgtEl>
                                          <p:spTgt spid="59608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96071"/>
                                        </p:tgtEl>
                                        <p:attrNameLst>
                                          <p:attrName>style.visibility</p:attrName>
                                        </p:attrNameLst>
                                      </p:cBhvr>
                                      <p:to>
                                        <p:strVal val="visible"/>
                                      </p:to>
                                    </p:set>
                                    <p:animEffect transition="in" filter="fade">
                                      <p:cBhvr>
                                        <p:cTn id="126" dur="500"/>
                                        <p:tgtEl>
                                          <p:spTgt spid="596071"/>
                                        </p:tgtEl>
                                      </p:cBhvr>
                                    </p:animEffect>
                                  </p:childTnLst>
                                </p:cTn>
                              </p:par>
                              <p:par>
                                <p:cTn id="127" presetID="10" presetClass="entr" presetSubtype="0" fill="hold" nodeType="withEffect">
                                  <p:stCondLst>
                                    <p:cond delay="0"/>
                                  </p:stCondLst>
                                  <p:childTnLst>
                                    <p:set>
                                      <p:cBhvr>
                                        <p:cTn id="128" dur="1" fill="hold">
                                          <p:stCondLst>
                                            <p:cond delay="0"/>
                                          </p:stCondLst>
                                        </p:cTn>
                                        <p:tgtEl>
                                          <p:spTgt spid="596117"/>
                                        </p:tgtEl>
                                        <p:attrNameLst>
                                          <p:attrName>style.visibility</p:attrName>
                                        </p:attrNameLst>
                                      </p:cBhvr>
                                      <p:to>
                                        <p:strVal val="visible"/>
                                      </p:to>
                                    </p:set>
                                    <p:animEffect transition="in" filter="fade">
                                      <p:cBhvr>
                                        <p:cTn id="129" dur="500"/>
                                        <p:tgtEl>
                                          <p:spTgt spid="59611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500"/>
                                        <p:tgtEl>
                                          <p:spTgt spid="5"/>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96105"/>
                                        </p:tgtEl>
                                        <p:attrNameLst>
                                          <p:attrName>style.visibility</p:attrName>
                                        </p:attrNameLst>
                                      </p:cBhvr>
                                      <p:to>
                                        <p:strVal val="visible"/>
                                      </p:to>
                                    </p:set>
                                    <p:animEffect transition="in" filter="fade">
                                      <p:cBhvr>
                                        <p:cTn id="135" dur="500"/>
                                        <p:tgtEl>
                                          <p:spTgt spid="59610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96107"/>
                                        </p:tgtEl>
                                        <p:attrNameLst>
                                          <p:attrName>style.visibility</p:attrName>
                                        </p:attrNameLst>
                                      </p:cBhvr>
                                      <p:to>
                                        <p:strVal val="visible"/>
                                      </p:to>
                                    </p:set>
                                    <p:animEffect transition="in" filter="fade">
                                      <p:cBhvr>
                                        <p:cTn id="138" dur="500"/>
                                        <p:tgtEl>
                                          <p:spTgt spid="59610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96109"/>
                                        </p:tgtEl>
                                        <p:attrNameLst>
                                          <p:attrName>style.visibility</p:attrName>
                                        </p:attrNameLst>
                                      </p:cBhvr>
                                      <p:to>
                                        <p:strVal val="visible"/>
                                      </p:to>
                                    </p:set>
                                    <p:animEffect transition="in" filter="fade">
                                      <p:cBhvr>
                                        <p:cTn id="141" dur="500"/>
                                        <p:tgtEl>
                                          <p:spTgt spid="59610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96108"/>
                                        </p:tgtEl>
                                        <p:attrNameLst>
                                          <p:attrName>style.visibility</p:attrName>
                                        </p:attrNameLst>
                                      </p:cBhvr>
                                      <p:to>
                                        <p:strVal val="visible"/>
                                      </p:to>
                                    </p:set>
                                    <p:animEffect transition="in" filter="fade">
                                      <p:cBhvr>
                                        <p:cTn id="144" dur="500"/>
                                        <p:tgtEl>
                                          <p:spTgt spid="596108"/>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96098"/>
                                        </p:tgtEl>
                                        <p:attrNameLst>
                                          <p:attrName>style.visibility</p:attrName>
                                        </p:attrNameLst>
                                      </p:cBhvr>
                                      <p:to>
                                        <p:strVal val="visible"/>
                                      </p:to>
                                    </p:set>
                                    <p:animEffect transition="in" filter="fade">
                                      <p:cBhvr>
                                        <p:cTn id="147" dur="500"/>
                                        <p:tgtEl>
                                          <p:spTgt spid="59609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96072"/>
                                        </p:tgtEl>
                                        <p:attrNameLst>
                                          <p:attrName>style.visibility</p:attrName>
                                        </p:attrNameLst>
                                      </p:cBhvr>
                                      <p:to>
                                        <p:strVal val="visible"/>
                                      </p:to>
                                    </p:set>
                                    <p:animEffect transition="in" filter="fade">
                                      <p:cBhvr>
                                        <p:cTn id="150" dur="500"/>
                                        <p:tgtEl>
                                          <p:spTgt spid="596072"/>
                                        </p:tgtEl>
                                      </p:cBhvr>
                                    </p:animEffect>
                                  </p:childTnLst>
                                </p:cTn>
                              </p:par>
                              <p:par>
                                <p:cTn id="151" presetID="10" presetClass="entr" presetSubtype="0" fill="hold" grpId="1" nodeType="withEffect">
                                  <p:stCondLst>
                                    <p:cond delay="0"/>
                                  </p:stCondLst>
                                  <p:childTnLst>
                                    <p:set>
                                      <p:cBhvr>
                                        <p:cTn id="152" dur="1" fill="hold">
                                          <p:stCondLst>
                                            <p:cond delay="0"/>
                                          </p:stCondLst>
                                        </p:cTn>
                                        <p:tgtEl>
                                          <p:spTgt spid="596077"/>
                                        </p:tgtEl>
                                        <p:attrNameLst>
                                          <p:attrName>style.visibility</p:attrName>
                                        </p:attrNameLst>
                                      </p:cBhvr>
                                      <p:to>
                                        <p:strVal val="visible"/>
                                      </p:to>
                                    </p:set>
                                    <p:animEffect transition="in" filter="fade">
                                      <p:cBhvr>
                                        <p:cTn id="153" dur="500"/>
                                        <p:tgtEl>
                                          <p:spTgt spid="5960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96083"/>
                                        </p:tgtEl>
                                        <p:attrNameLst>
                                          <p:attrName>style.visibility</p:attrName>
                                        </p:attrNameLst>
                                      </p:cBhvr>
                                      <p:to>
                                        <p:strVal val="visible"/>
                                      </p:to>
                                    </p:set>
                                    <p:animEffect transition="in" filter="fade">
                                      <p:cBhvr>
                                        <p:cTn id="156" dur="500"/>
                                        <p:tgtEl>
                                          <p:spTgt spid="59608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96084"/>
                                        </p:tgtEl>
                                        <p:attrNameLst>
                                          <p:attrName>style.visibility</p:attrName>
                                        </p:attrNameLst>
                                      </p:cBhvr>
                                      <p:to>
                                        <p:strVal val="visible"/>
                                      </p:to>
                                    </p:set>
                                    <p:animEffect transition="in" filter="fade">
                                      <p:cBhvr>
                                        <p:cTn id="159" dur="500"/>
                                        <p:tgtEl>
                                          <p:spTgt spid="59608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96096"/>
                                        </p:tgtEl>
                                        <p:attrNameLst>
                                          <p:attrName>style.visibility</p:attrName>
                                        </p:attrNameLst>
                                      </p:cBhvr>
                                      <p:to>
                                        <p:strVal val="visible"/>
                                      </p:to>
                                    </p:set>
                                    <p:animEffect transition="in" filter="fade">
                                      <p:cBhvr>
                                        <p:cTn id="162" dur="500"/>
                                        <p:tgtEl>
                                          <p:spTgt spid="596096"/>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96103"/>
                                        </p:tgtEl>
                                        <p:attrNameLst>
                                          <p:attrName>style.visibility</p:attrName>
                                        </p:attrNameLst>
                                      </p:cBhvr>
                                      <p:to>
                                        <p:strVal val="visible"/>
                                      </p:to>
                                    </p:set>
                                    <p:animEffect transition="in" filter="fade">
                                      <p:cBhvr>
                                        <p:cTn id="165" dur="500"/>
                                        <p:tgtEl>
                                          <p:spTgt spid="596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070" grpId="0" animBg="1"/>
      <p:bldP spid="596071" grpId="0"/>
      <p:bldP spid="596072" grpId="0"/>
      <p:bldP spid="596073" grpId="0"/>
      <p:bldP spid="596074" grpId="0"/>
      <p:bldP spid="596075" grpId="0" animBg="1"/>
      <p:bldP spid="596076" grpId="0" animBg="1"/>
      <p:bldP spid="596077" grpId="0"/>
      <p:bldP spid="596077" grpId="1"/>
      <p:bldP spid="596078" grpId="0"/>
      <p:bldP spid="596079" grpId="0"/>
      <p:bldP spid="596080" grpId="0"/>
      <p:bldP spid="596081" grpId="0" animBg="1"/>
      <p:bldP spid="596082" grpId="0" animBg="1"/>
      <p:bldP spid="596083" grpId="0" animBg="1"/>
      <p:bldP spid="596084" grpId="0" animBg="1"/>
      <p:bldP spid="596085" grpId="0" animBg="1"/>
      <p:bldP spid="596086" grpId="0" animBg="1"/>
      <p:bldP spid="596087" grpId="0" animBg="1"/>
      <p:bldP spid="596088" grpId="0"/>
      <p:bldP spid="596089" grpId="0" animBg="1"/>
      <p:bldP spid="596090" grpId="0"/>
      <p:bldP spid="596091" grpId="0"/>
      <p:bldP spid="596092" grpId="0"/>
      <p:bldP spid="596093" grpId="0"/>
      <p:bldP spid="596094" grpId="0"/>
      <p:bldP spid="596095" grpId="0"/>
      <p:bldP spid="596096" grpId="0"/>
      <p:bldP spid="596097" grpId="0"/>
      <p:bldP spid="596098" grpId="0" animBg="1"/>
      <p:bldP spid="596099" grpId="0" animBg="1"/>
      <p:bldP spid="596100" grpId="0" animBg="1"/>
      <p:bldP spid="596101" grpId="0" animBg="1"/>
      <p:bldP spid="596102" grpId="0" animBg="1"/>
      <p:bldP spid="596103" grpId="0" animBg="1"/>
      <p:bldP spid="596104" grpId="0" animBg="1"/>
      <p:bldP spid="596105" grpId="0" animBg="1"/>
      <p:bldP spid="596106" grpId="0" animBg="1"/>
      <p:bldP spid="596107" grpId="0" animBg="1"/>
      <p:bldP spid="596108" grpId="0" animBg="1"/>
      <p:bldP spid="596109" grpId="0" animBg="1"/>
      <p:bldP spid="548930" grpId="0"/>
      <p:bldP spid="548931" grpId="0"/>
      <p:bldP spid="2" grpId="0"/>
      <p:bldP spid="3" grpId="0"/>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382000" cy="4525963"/>
          </a:xfrm>
        </p:spPr>
        <p:txBody>
          <a:bodyPr/>
          <a:lstStyle/>
          <a:p>
            <a:r>
              <a:rPr lang="en-US" dirty="0" smtClean="0"/>
              <a:t>How do you know what caused a price change?  Or which curve?</a:t>
            </a:r>
          </a:p>
          <a:p>
            <a:r>
              <a:rPr lang="en-US" dirty="0" smtClean="0"/>
              <a:t>Look at the outcome: </a:t>
            </a:r>
          </a:p>
          <a:p>
            <a:r>
              <a:rPr lang="en-US" dirty="0" smtClean="0">
                <a:solidFill>
                  <a:schemeClr val="accent1">
                    <a:lumMod val="75000"/>
                  </a:schemeClr>
                </a:solidFill>
              </a:rPr>
              <a:t>if the price and quantity </a:t>
            </a:r>
            <a:r>
              <a:rPr lang="en-US" u="sng" dirty="0" smtClean="0">
                <a:solidFill>
                  <a:schemeClr val="accent1">
                    <a:lumMod val="75000"/>
                  </a:schemeClr>
                </a:solidFill>
              </a:rPr>
              <a:t>move</a:t>
            </a:r>
            <a:r>
              <a:rPr lang="en-US" u="sng" dirty="0" smtClean="0">
                <a:solidFill>
                  <a:srgbClr val="990033"/>
                </a:solidFill>
              </a:rPr>
              <a:t> </a:t>
            </a:r>
            <a:r>
              <a:rPr lang="en-US" u="sng" dirty="0">
                <a:solidFill>
                  <a:schemeClr val="accent1">
                    <a:lumMod val="75000"/>
                  </a:schemeClr>
                </a:solidFill>
              </a:rPr>
              <a:t>together,</a:t>
            </a:r>
            <a:r>
              <a:rPr lang="en-US" dirty="0" smtClean="0">
                <a:solidFill>
                  <a:srgbClr val="990033"/>
                </a:solidFill>
              </a:rPr>
              <a:t> it was a demand change.</a:t>
            </a:r>
            <a:r>
              <a:rPr lang="en-US" dirty="0" smtClean="0"/>
              <a:t> </a:t>
            </a:r>
          </a:p>
          <a:p>
            <a:r>
              <a:rPr lang="en-US" dirty="0" smtClean="0">
                <a:solidFill>
                  <a:schemeClr val="accent1">
                    <a:lumMod val="75000"/>
                  </a:schemeClr>
                </a:solidFill>
              </a:rPr>
              <a:t>If they move in </a:t>
            </a:r>
            <a:r>
              <a:rPr lang="en-US" u="sng" dirty="0" smtClean="0">
                <a:solidFill>
                  <a:schemeClr val="accent1">
                    <a:lumMod val="75000"/>
                  </a:schemeClr>
                </a:solidFill>
              </a:rPr>
              <a:t>opposite directions</a:t>
            </a:r>
            <a:r>
              <a:rPr lang="en-US" dirty="0" smtClean="0">
                <a:solidFill>
                  <a:schemeClr val="accent1">
                    <a:lumMod val="75000"/>
                  </a:schemeClr>
                </a:solidFill>
              </a:rPr>
              <a:t>, </a:t>
            </a:r>
            <a:r>
              <a:rPr lang="en-US" dirty="0" smtClean="0">
                <a:solidFill>
                  <a:srgbClr val="990033"/>
                </a:solidFill>
              </a:rPr>
              <a:t>a supply change.</a:t>
            </a:r>
            <a:endParaRPr lang="en-US" dirty="0">
              <a:solidFill>
                <a:srgbClr val="990033"/>
              </a:solidFill>
            </a:endParaRPr>
          </a:p>
        </p:txBody>
      </p:sp>
      <p:pic>
        <p:nvPicPr>
          <p:cNvPr id="3074" name="Picture 2" descr="Question Mark"/>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550270" y="609601"/>
            <a:ext cx="2022230" cy="838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862960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676400"/>
            <a:ext cx="8686800" cy="1143000"/>
          </a:xfrm>
        </p:spPr>
        <p:txBody>
          <a:bodyPr/>
          <a:lstStyle/>
          <a:p>
            <a:r>
              <a:rPr lang="en-US" sz="2800" dirty="0" smtClean="0"/>
              <a:t>…</a:t>
            </a:r>
            <a:r>
              <a:rPr lang="en-US" sz="2400" dirty="0" smtClean="0"/>
              <a:t>at how the market (legal AND illegal) for kidneys works by clicking </a:t>
            </a:r>
            <a:r>
              <a:rPr lang="en-US" sz="2400" dirty="0" smtClean="0">
                <a:hlinkClick r:id="rId3"/>
              </a:rPr>
              <a:t>here</a:t>
            </a:r>
            <a:r>
              <a:rPr lang="en-US" sz="2400" dirty="0" smtClean="0"/>
              <a:t> or on the picture below. </a:t>
            </a:r>
            <a:r>
              <a:rPr lang="en-US" sz="2400" dirty="0"/>
              <a:t>(</a:t>
            </a:r>
            <a:r>
              <a:rPr lang="en-US" sz="2400" dirty="0" smtClean="0"/>
              <a:t>Law </a:t>
            </a:r>
            <a:r>
              <a:rPr lang="en-US" sz="2400" dirty="0"/>
              <a:t>and Order </a:t>
            </a:r>
            <a:r>
              <a:rPr lang="en-US" sz="2400" dirty="0" smtClean="0"/>
              <a:t>SVU)</a:t>
            </a:r>
            <a:r>
              <a:rPr lang="en-US" sz="2400" dirty="0"/>
              <a:t> </a:t>
            </a:r>
            <a:r>
              <a:rPr lang="en-US" sz="2400" dirty="0" smtClean="0"/>
              <a:t>(6:18 minutes)</a:t>
            </a:r>
            <a:endParaRPr lang="en-US" sz="2800" dirty="0"/>
          </a:p>
        </p:txBody>
      </p:sp>
      <p:pic>
        <p:nvPicPr>
          <p:cNvPr id="1026" name="Picture 2">
            <a:hlinkClick r:id="rId3"/>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62200" y="3048000"/>
            <a:ext cx="3438525" cy="2667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Content Placeholder 2"/>
          <p:cNvSpPr txBox="1">
            <a:spLocks/>
          </p:cNvSpPr>
          <p:nvPr/>
        </p:nvSpPr>
        <p:spPr>
          <a:xfrm>
            <a:off x="228600" y="0"/>
            <a:ext cx="8915400" cy="1828800"/>
          </a:xfrm>
          <a:prstGeom prst="rect">
            <a:avLst/>
          </a:prstGeom>
        </p:spPr>
        <p:txBody>
          <a:bodyPr vert="horz" lIns="91440" tIns="45720" rIns="91440" bIns="45720" rtlCol="0">
            <a:normAutofit fontScale="70000" lnSpcReduction="20000"/>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3400" b="1" i="0" u="none" strike="noStrike" kern="1200" cap="none" spc="0" normalizeH="0" baseline="0" noProof="0" dirty="0" smtClean="0">
                <a:ln>
                  <a:noFill/>
                </a:ln>
                <a:solidFill>
                  <a:srgbClr val="FF0000"/>
                </a:solidFill>
                <a:effectLst/>
                <a:uLnTx/>
                <a:uFillTx/>
                <a:latin typeface="Candara" pitchFamily="34" charset="0"/>
                <a:ea typeface="+mn-ea"/>
                <a:cs typeface="+mn-cs"/>
              </a:rPr>
              <a:t>Discuss:</a:t>
            </a:r>
          </a:p>
          <a:p>
            <a:pPr marL="571500" marR="0" lvl="0" indent="-571500" algn="l" defTabSz="914400" rtl="0" eaLnBrk="1" fontAlgn="auto" latinLnBrk="0" hangingPunct="1">
              <a:lnSpc>
                <a:spcPct val="100000"/>
              </a:lnSpc>
              <a:spcBef>
                <a:spcPct val="20000"/>
              </a:spcBef>
              <a:spcAft>
                <a:spcPts val="0"/>
              </a:spcAft>
              <a:buClrTx/>
              <a:buSzTx/>
              <a:buFontTx/>
              <a:buBlip>
                <a:blip r:embed="rId5"/>
              </a:buBlip>
              <a:tabLst/>
              <a:defRPr/>
            </a:pPr>
            <a:r>
              <a:rPr kumimoji="0" lang="en-US" sz="3200" b="1" i="0" u="none" strike="noStrike" kern="1200" cap="none" spc="0" normalizeH="0" baseline="0" noProof="0" dirty="0" smtClean="0">
                <a:ln>
                  <a:noFill/>
                </a:ln>
                <a:solidFill>
                  <a:schemeClr val="tx1"/>
                </a:solidFill>
                <a:effectLst/>
                <a:uLnTx/>
                <a:uFillTx/>
                <a:latin typeface="Candara" pitchFamily="34" charset="0"/>
                <a:ea typeface="+mn-ea"/>
                <a:cs typeface="+mn-cs"/>
              </a:rPr>
              <a:t>Are you in favor of legalizing the sale of kidneys?  Why or why not?</a:t>
            </a:r>
          </a:p>
          <a:p>
            <a:pPr marL="571500" marR="0" lvl="0" indent="-571500" algn="l" defTabSz="914400" rtl="0" eaLnBrk="1" fontAlgn="auto" latinLnBrk="0" hangingPunct="1">
              <a:lnSpc>
                <a:spcPct val="100000"/>
              </a:lnSpc>
              <a:spcBef>
                <a:spcPct val="20000"/>
              </a:spcBef>
              <a:spcAft>
                <a:spcPts val="0"/>
              </a:spcAft>
              <a:buClrTx/>
              <a:buSzTx/>
              <a:buFontTx/>
              <a:buBlip>
                <a:blip r:embed="rId5"/>
              </a:buBlip>
              <a:tabLst/>
              <a:defRPr/>
            </a:pPr>
            <a:r>
              <a:rPr kumimoji="0" lang="en-US" sz="3200" b="1" i="0" u="none" strike="noStrike" kern="1200" cap="none" spc="0" normalizeH="0" baseline="0" noProof="0" dirty="0" smtClean="0">
                <a:ln>
                  <a:noFill/>
                </a:ln>
                <a:solidFill>
                  <a:schemeClr val="tx1"/>
                </a:solidFill>
                <a:effectLst/>
                <a:uLnTx/>
                <a:uFillTx/>
                <a:latin typeface="Candara" pitchFamily="34" charset="0"/>
                <a:ea typeface="+mn-ea"/>
                <a:cs typeface="+mn-cs"/>
              </a:rPr>
              <a:t>Do you support the move to distribute organs in the United States based on “ benefit” rather than simply who’s been on the waiting list longest?  Why or why not?</a:t>
            </a:r>
          </a:p>
        </p:txBody>
      </p:sp>
    </p:spTree>
    <p:extLst>
      <p:ext uri="{BB962C8B-B14F-4D97-AF65-F5344CB8AC3E}">
        <p14:creationId xmlns:p14="http://schemas.microsoft.com/office/powerpoint/2010/main" xmlns="" val="2854308063"/>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20000"/>
              <a:lumOff val="80000"/>
              <a:alpha val="76000"/>
            </a:schemeClr>
          </a:solidFill>
        </p:spPr>
        <p:txBody>
          <a:bodyPr>
            <a:normAutofit fontScale="90000"/>
          </a:bodyPr>
          <a:lstStyle/>
          <a:p>
            <a:r>
              <a:rPr lang="en-US" dirty="0"/>
              <a:t>The Demand Schedule and the Demand Curve</a:t>
            </a:r>
          </a:p>
        </p:txBody>
      </p:sp>
      <p:sp>
        <p:nvSpPr>
          <p:cNvPr id="3" name="Content Placeholder 2"/>
          <p:cNvSpPr>
            <a:spLocks noGrp="1"/>
          </p:cNvSpPr>
          <p:nvPr>
            <p:ph idx="1"/>
          </p:nvPr>
        </p:nvSpPr>
        <p:spPr>
          <a:xfrm>
            <a:off x="16933" y="5105400"/>
            <a:ext cx="9127067" cy="1219200"/>
          </a:xfrm>
          <a:solidFill>
            <a:schemeClr val="tx1">
              <a:alpha val="73000"/>
            </a:schemeClr>
          </a:solidFill>
        </p:spPr>
        <p:txBody>
          <a:bodyPr>
            <a:normAutofit/>
          </a:bodyPr>
          <a:lstStyle/>
          <a:p>
            <a:r>
              <a:rPr lang="en-US" dirty="0" smtClean="0">
                <a:solidFill>
                  <a:schemeClr val="bg1"/>
                </a:solidFill>
              </a:rPr>
              <a:t>The Law of demand: </a:t>
            </a:r>
            <a:r>
              <a:rPr lang="en-US" b="0" dirty="0" smtClean="0">
                <a:solidFill>
                  <a:schemeClr val="bg1"/>
                </a:solidFill>
              </a:rPr>
              <a:t>a higher </a:t>
            </a:r>
            <a:r>
              <a:rPr lang="en-US" b="0" dirty="0">
                <a:solidFill>
                  <a:schemeClr val="bg1"/>
                </a:solidFill>
              </a:rPr>
              <a:t>price for a good or </a:t>
            </a:r>
            <a:r>
              <a:rPr lang="en-US" b="0" dirty="0" smtClean="0">
                <a:solidFill>
                  <a:schemeClr val="bg1"/>
                </a:solidFill>
              </a:rPr>
              <a:t>service leads </a:t>
            </a:r>
            <a:r>
              <a:rPr lang="en-US" b="0" dirty="0">
                <a:solidFill>
                  <a:schemeClr val="bg1"/>
                </a:solidFill>
              </a:rPr>
              <a:t>people </a:t>
            </a:r>
            <a:r>
              <a:rPr lang="en-US" b="0" dirty="0" smtClean="0">
                <a:solidFill>
                  <a:schemeClr val="bg1"/>
                </a:solidFill>
              </a:rPr>
              <a:t>to demand </a:t>
            </a:r>
            <a:r>
              <a:rPr lang="en-US" b="0" dirty="0">
                <a:solidFill>
                  <a:schemeClr val="bg1"/>
                </a:solidFill>
              </a:rPr>
              <a:t>a smaller </a:t>
            </a:r>
            <a:r>
              <a:rPr lang="en-US" b="0" dirty="0" smtClean="0">
                <a:solidFill>
                  <a:schemeClr val="bg1"/>
                </a:solidFill>
              </a:rPr>
              <a:t>quantity.</a:t>
            </a:r>
            <a:endParaRPr lang="en-US" dirty="0">
              <a:solidFill>
                <a:schemeClr val="bg1"/>
              </a:solidFill>
            </a:endParaRPr>
          </a:p>
        </p:txBody>
      </p:sp>
    </p:spTree>
    <p:extLst>
      <p:ext uri="{BB962C8B-B14F-4D97-AF65-F5344CB8AC3E}">
        <p14:creationId xmlns:p14="http://schemas.microsoft.com/office/powerpoint/2010/main" xmlns="" val="266168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Demand Schedule and the Demand Curve</a:t>
            </a:r>
          </a:p>
        </p:txBody>
      </p:sp>
      <p:sp>
        <p:nvSpPr>
          <p:cNvPr id="56" name="Line 789"/>
          <p:cNvSpPr>
            <a:spLocks noChangeShapeType="1"/>
          </p:cNvSpPr>
          <p:nvPr/>
        </p:nvSpPr>
        <p:spPr bwMode="auto">
          <a:xfrm flipV="1">
            <a:off x="1154113" y="1874520"/>
            <a:ext cx="1587" cy="3840480"/>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7" name="Freeform 790"/>
          <p:cNvSpPr>
            <a:spLocks/>
          </p:cNvSpPr>
          <p:nvPr/>
        </p:nvSpPr>
        <p:spPr bwMode="auto">
          <a:xfrm>
            <a:off x="1154113" y="5649913"/>
            <a:ext cx="176212" cy="152400"/>
          </a:xfrm>
          <a:custGeom>
            <a:avLst/>
            <a:gdLst>
              <a:gd name="T0" fmla="*/ 71 w 71"/>
              <a:gd name="T1" fmla="*/ 71 h 71"/>
              <a:gd name="T2" fmla="*/ 0 w 71"/>
              <a:gd name="T3" fmla="*/ 71 h 71"/>
              <a:gd name="T4" fmla="*/ 0 w 71"/>
              <a:gd name="T5" fmla="*/ 0 h 71"/>
            </a:gdLst>
            <a:ahLst/>
            <a:cxnLst>
              <a:cxn ang="0">
                <a:pos x="T0" y="T1"/>
              </a:cxn>
              <a:cxn ang="0">
                <a:pos x="T2" y="T3"/>
              </a:cxn>
              <a:cxn ang="0">
                <a:pos x="T4" y="T5"/>
              </a:cxn>
            </a:cxnLst>
            <a:rect l="0" t="0" r="r" b="b"/>
            <a:pathLst>
              <a:path w="71" h="71">
                <a:moveTo>
                  <a:pt x="71" y="71"/>
                </a:moveTo>
                <a:lnTo>
                  <a:pt x="0" y="71"/>
                </a:lnTo>
                <a:lnTo>
                  <a:pt x="0" y="0"/>
                </a:lnTo>
              </a:path>
            </a:pathLst>
          </a:custGeom>
          <a:noFill/>
          <a:ln w="7938"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 name="Line 791"/>
          <p:cNvSpPr>
            <a:spLocks noChangeShapeType="1"/>
          </p:cNvSpPr>
          <p:nvPr/>
        </p:nvSpPr>
        <p:spPr bwMode="auto">
          <a:xfrm flipH="1">
            <a:off x="1423988" y="5802313"/>
            <a:ext cx="3957637" cy="15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9" name="Rectangle 792"/>
          <p:cNvSpPr>
            <a:spLocks noChangeArrowheads="1"/>
          </p:cNvSpPr>
          <p:nvPr/>
        </p:nvSpPr>
        <p:spPr bwMode="auto">
          <a:xfrm>
            <a:off x="1804988" y="5837238"/>
            <a:ext cx="98425"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7</a:t>
            </a:r>
            <a:endParaRPr lang="en-US" sz="1400"/>
          </a:p>
        </p:txBody>
      </p:sp>
      <p:sp>
        <p:nvSpPr>
          <p:cNvPr id="60" name="Rectangle 793"/>
          <p:cNvSpPr>
            <a:spLocks noChangeArrowheads="1"/>
          </p:cNvSpPr>
          <p:nvPr/>
        </p:nvSpPr>
        <p:spPr bwMode="auto">
          <a:xfrm>
            <a:off x="954088" y="5837238"/>
            <a:ext cx="98425"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a:t>
            </a:r>
            <a:endParaRPr lang="en-US" sz="1400"/>
          </a:p>
        </p:txBody>
      </p:sp>
      <p:sp>
        <p:nvSpPr>
          <p:cNvPr id="61" name="Rectangle 794"/>
          <p:cNvSpPr>
            <a:spLocks noChangeArrowheads="1"/>
          </p:cNvSpPr>
          <p:nvPr/>
        </p:nvSpPr>
        <p:spPr bwMode="auto">
          <a:xfrm>
            <a:off x="2508250" y="5837238"/>
            <a:ext cx="98425"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9</a:t>
            </a:r>
            <a:endParaRPr lang="en-US" sz="1400"/>
          </a:p>
        </p:txBody>
      </p:sp>
      <p:sp>
        <p:nvSpPr>
          <p:cNvPr id="62" name="Rectangle 795"/>
          <p:cNvSpPr>
            <a:spLocks noChangeArrowheads="1"/>
          </p:cNvSpPr>
          <p:nvPr/>
        </p:nvSpPr>
        <p:spPr bwMode="auto">
          <a:xfrm>
            <a:off x="3157538" y="5837238"/>
            <a:ext cx="196850"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11</a:t>
            </a:r>
            <a:endParaRPr lang="en-US" sz="1400"/>
          </a:p>
        </p:txBody>
      </p:sp>
      <p:sp>
        <p:nvSpPr>
          <p:cNvPr id="63" name="Rectangle 796"/>
          <p:cNvSpPr>
            <a:spLocks noChangeArrowheads="1"/>
          </p:cNvSpPr>
          <p:nvPr/>
        </p:nvSpPr>
        <p:spPr bwMode="auto">
          <a:xfrm>
            <a:off x="4564063" y="5837238"/>
            <a:ext cx="196850"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a:t>
            </a:r>
            <a:endParaRPr lang="en-US" sz="1400"/>
          </a:p>
        </p:txBody>
      </p:sp>
      <p:sp>
        <p:nvSpPr>
          <p:cNvPr id="64" name="Rectangle 797"/>
          <p:cNvSpPr>
            <a:spLocks noChangeArrowheads="1"/>
          </p:cNvSpPr>
          <p:nvPr/>
        </p:nvSpPr>
        <p:spPr bwMode="auto">
          <a:xfrm>
            <a:off x="3857625" y="5837238"/>
            <a:ext cx="196850"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13</a:t>
            </a:r>
            <a:endParaRPr lang="en-US" sz="1400"/>
          </a:p>
        </p:txBody>
      </p:sp>
      <p:sp>
        <p:nvSpPr>
          <p:cNvPr id="65" name="Rectangle 798"/>
          <p:cNvSpPr>
            <a:spLocks noChangeArrowheads="1"/>
          </p:cNvSpPr>
          <p:nvPr/>
        </p:nvSpPr>
        <p:spPr bwMode="auto">
          <a:xfrm>
            <a:off x="5265738" y="5837238"/>
            <a:ext cx="196850"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a:t>
            </a:r>
            <a:endParaRPr lang="en-US" sz="1400"/>
          </a:p>
        </p:txBody>
      </p:sp>
      <p:sp>
        <p:nvSpPr>
          <p:cNvPr id="66" name="Line 809"/>
          <p:cNvSpPr>
            <a:spLocks noChangeShapeType="1"/>
          </p:cNvSpPr>
          <p:nvPr/>
        </p:nvSpPr>
        <p:spPr bwMode="auto">
          <a:xfrm>
            <a:off x="1154113" y="2854325"/>
            <a:ext cx="141287" cy="1588"/>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7" name="Line 810"/>
          <p:cNvSpPr>
            <a:spLocks noChangeShapeType="1"/>
          </p:cNvSpPr>
          <p:nvPr/>
        </p:nvSpPr>
        <p:spPr bwMode="auto">
          <a:xfrm>
            <a:off x="1154113" y="3275013"/>
            <a:ext cx="141287" cy="15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811"/>
          <p:cNvSpPr>
            <a:spLocks noChangeShapeType="1"/>
          </p:cNvSpPr>
          <p:nvPr/>
        </p:nvSpPr>
        <p:spPr bwMode="auto">
          <a:xfrm>
            <a:off x="1154113" y="3698875"/>
            <a:ext cx="141287" cy="3175"/>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812"/>
          <p:cNvSpPr>
            <a:spLocks noChangeShapeType="1"/>
          </p:cNvSpPr>
          <p:nvPr/>
        </p:nvSpPr>
        <p:spPr bwMode="auto">
          <a:xfrm>
            <a:off x="1154113" y="4119563"/>
            <a:ext cx="141287" cy="3175"/>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0" name="Line 813"/>
          <p:cNvSpPr>
            <a:spLocks noChangeShapeType="1"/>
          </p:cNvSpPr>
          <p:nvPr/>
        </p:nvSpPr>
        <p:spPr bwMode="auto">
          <a:xfrm>
            <a:off x="1154113" y="4537075"/>
            <a:ext cx="141287" cy="3175"/>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1" name="Line 814"/>
          <p:cNvSpPr>
            <a:spLocks noChangeShapeType="1"/>
          </p:cNvSpPr>
          <p:nvPr/>
        </p:nvSpPr>
        <p:spPr bwMode="auto">
          <a:xfrm>
            <a:off x="1154113" y="4957763"/>
            <a:ext cx="141287" cy="1587"/>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2" name="Line 815"/>
          <p:cNvSpPr>
            <a:spLocks noChangeShapeType="1"/>
          </p:cNvSpPr>
          <p:nvPr/>
        </p:nvSpPr>
        <p:spPr bwMode="auto">
          <a:xfrm>
            <a:off x="1154113" y="5381625"/>
            <a:ext cx="141287" cy="4763"/>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3" name="Line 816"/>
          <p:cNvSpPr>
            <a:spLocks noChangeShapeType="1"/>
          </p:cNvSpPr>
          <p:nvPr/>
        </p:nvSpPr>
        <p:spPr bwMode="auto">
          <a:xfrm flipV="1">
            <a:off x="1860550" y="5680075"/>
            <a:ext cx="4763" cy="122238"/>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4" name="Line 817"/>
          <p:cNvSpPr>
            <a:spLocks noChangeShapeType="1"/>
          </p:cNvSpPr>
          <p:nvPr/>
        </p:nvSpPr>
        <p:spPr bwMode="auto">
          <a:xfrm flipV="1">
            <a:off x="2563813" y="5680075"/>
            <a:ext cx="3175" cy="122238"/>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5" name="Line 818"/>
          <p:cNvSpPr>
            <a:spLocks noChangeShapeType="1"/>
          </p:cNvSpPr>
          <p:nvPr/>
        </p:nvSpPr>
        <p:spPr bwMode="auto">
          <a:xfrm flipV="1">
            <a:off x="3265488" y="5680075"/>
            <a:ext cx="1587" cy="122238"/>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6" name="Line 819"/>
          <p:cNvSpPr>
            <a:spLocks noChangeShapeType="1"/>
          </p:cNvSpPr>
          <p:nvPr/>
        </p:nvSpPr>
        <p:spPr bwMode="auto">
          <a:xfrm flipV="1">
            <a:off x="3965575" y="5680075"/>
            <a:ext cx="3175" cy="122238"/>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7" name="Line 820"/>
          <p:cNvSpPr>
            <a:spLocks noChangeShapeType="1"/>
          </p:cNvSpPr>
          <p:nvPr/>
        </p:nvSpPr>
        <p:spPr bwMode="auto">
          <a:xfrm flipV="1">
            <a:off x="4673600" y="5680075"/>
            <a:ext cx="1588" cy="122238"/>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821"/>
          <p:cNvSpPr>
            <a:spLocks noChangeShapeType="1"/>
          </p:cNvSpPr>
          <p:nvPr/>
        </p:nvSpPr>
        <p:spPr bwMode="auto">
          <a:xfrm flipV="1">
            <a:off x="5376863" y="5680075"/>
            <a:ext cx="1587" cy="122238"/>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9" name="Rectangle 822"/>
          <p:cNvSpPr>
            <a:spLocks noChangeArrowheads="1"/>
          </p:cNvSpPr>
          <p:nvPr/>
        </p:nvSpPr>
        <p:spPr bwMode="auto">
          <a:xfrm>
            <a:off x="582613" y="2746375"/>
            <a:ext cx="442912"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$2.00</a:t>
            </a:r>
            <a:endParaRPr lang="en-US" sz="1400"/>
          </a:p>
        </p:txBody>
      </p:sp>
      <p:sp>
        <p:nvSpPr>
          <p:cNvPr id="80" name="Rectangle 823"/>
          <p:cNvSpPr>
            <a:spLocks noChangeArrowheads="1"/>
          </p:cNvSpPr>
          <p:nvPr/>
        </p:nvSpPr>
        <p:spPr bwMode="auto">
          <a:xfrm>
            <a:off x="692150" y="3167063"/>
            <a:ext cx="346075"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1.75</a:t>
            </a:r>
            <a:endParaRPr lang="en-US" sz="1400"/>
          </a:p>
        </p:txBody>
      </p:sp>
      <p:sp>
        <p:nvSpPr>
          <p:cNvPr id="81" name="Rectangle 824"/>
          <p:cNvSpPr>
            <a:spLocks noChangeArrowheads="1"/>
          </p:cNvSpPr>
          <p:nvPr/>
        </p:nvSpPr>
        <p:spPr bwMode="auto">
          <a:xfrm>
            <a:off x="692150" y="3589338"/>
            <a:ext cx="346075"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1.50</a:t>
            </a:r>
            <a:endParaRPr lang="en-US" sz="1400"/>
          </a:p>
        </p:txBody>
      </p:sp>
      <p:sp>
        <p:nvSpPr>
          <p:cNvPr id="82" name="Rectangle 825"/>
          <p:cNvSpPr>
            <a:spLocks noChangeArrowheads="1"/>
          </p:cNvSpPr>
          <p:nvPr/>
        </p:nvSpPr>
        <p:spPr bwMode="auto">
          <a:xfrm>
            <a:off x="692150" y="4010025"/>
            <a:ext cx="346075"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1.25</a:t>
            </a:r>
            <a:endParaRPr lang="en-US" sz="1400"/>
          </a:p>
        </p:txBody>
      </p:sp>
      <p:sp>
        <p:nvSpPr>
          <p:cNvPr id="83" name="Rectangle 826"/>
          <p:cNvSpPr>
            <a:spLocks noChangeArrowheads="1"/>
          </p:cNvSpPr>
          <p:nvPr/>
        </p:nvSpPr>
        <p:spPr bwMode="auto">
          <a:xfrm>
            <a:off x="692150" y="4429125"/>
            <a:ext cx="346075"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1.00</a:t>
            </a:r>
            <a:endParaRPr lang="en-US" sz="1400"/>
          </a:p>
        </p:txBody>
      </p:sp>
      <p:sp>
        <p:nvSpPr>
          <p:cNvPr id="84" name="Rectangle 827"/>
          <p:cNvSpPr>
            <a:spLocks noChangeArrowheads="1"/>
          </p:cNvSpPr>
          <p:nvPr/>
        </p:nvSpPr>
        <p:spPr bwMode="auto">
          <a:xfrm>
            <a:off x="692150" y="4854575"/>
            <a:ext cx="346075"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0.75</a:t>
            </a:r>
            <a:endParaRPr lang="en-US" sz="1400"/>
          </a:p>
        </p:txBody>
      </p:sp>
      <p:sp>
        <p:nvSpPr>
          <p:cNvPr id="85" name="Rectangle 828"/>
          <p:cNvSpPr>
            <a:spLocks noChangeArrowheads="1"/>
          </p:cNvSpPr>
          <p:nvPr/>
        </p:nvSpPr>
        <p:spPr bwMode="auto">
          <a:xfrm>
            <a:off x="692150" y="5272088"/>
            <a:ext cx="346075"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0.50</a:t>
            </a:r>
            <a:endParaRPr lang="en-US" sz="1400"/>
          </a:p>
        </p:txBody>
      </p:sp>
      <p:sp>
        <p:nvSpPr>
          <p:cNvPr id="86" name="Freeform 855"/>
          <p:cNvSpPr>
            <a:spLocks/>
          </p:cNvSpPr>
          <p:nvPr/>
        </p:nvSpPr>
        <p:spPr bwMode="auto">
          <a:xfrm>
            <a:off x="1724025" y="4778374"/>
            <a:ext cx="1428750" cy="758825"/>
          </a:xfrm>
          <a:custGeom>
            <a:avLst/>
            <a:gdLst>
              <a:gd name="T0" fmla="*/ 242 w 242"/>
              <a:gd name="T1" fmla="*/ 113 h 134"/>
              <a:gd name="T2" fmla="*/ 226 w 242"/>
              <a:gd name="T3" fmla="*/ 134 h 134"/>
              <a:gd name="T4" fmla="*/ 16 w 242"/>
              <a:gd name="T5" fmla="*/ 134 h 134"/>
              <a:gd name="T6" fmla="*/ 0 w 242"/>
              <a:gd name="T7" fmla="*/ 113 h 134"/>
              <a:gd name="T8" fmla="*/ 0 w 242"/>
              <a:gd name="T9" fmla="*/ 21 h 134"/>
              <a:gd name="T10" fmla="*/ 16 w 242"/>
              <a:gd name="T11" fmla="*/ 0 h 134"/>
              <a:gd name="T12" fmla="*/ 226 w 242"/>
              <a:gd name="T13" fmla="*/ 0 h 134"/>
              <a:gd name="T14" fmla="*/ 242 w 242"/>
              <a:gd name="T15" fmla="*/ 21 h 134"/>
              <a:gd name="T16" fmla="*/ 242 w 242"/>
              <a:gd name="T17" fmla="*/ 1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34">
                <a:moveTo>
                  <a:pt x="242" y="113"/>
                </a:moveTo>
                <a:cubicBezTo>
                  <a:pt x="242" y="124"/>
                  <a:pt x="234" y="134"/>
                  <a:pt x="226" y="134"/>
                </a:cubicBezTo>
                <a:cubicBezTo>
                  <a:pt x="16" y="134"/>
                  <a:pt x="16" y="134"/>
                  <a:pt x="16" y="134"/>
                </a:cubicBezTo>
                <a:cubicBezTo>
                  <a:pt x="8" y="134"/>
                  <a:pt x="0" y="124"/>
                  <a:pt x="0" y="113"/>
                </a:cubicBezTo>
                <a:cubicBezTo>
                  <a:pt x="0" y="21"/>
                  <a:pt x="0" y="21"/>
                  <a:pt x="0" y="21"/>
                </a:cubicBezTo>
                <a:cubicBezTo>
                  <a:pt x="0" y="10"/>
                  <a:pt x="8" y="0"/>
                  <a:pt x="16" y="0"/>
                </a:cubicBezTo>
                <a:cubicBezTo>
                  <a:pt x="226" y="0"/>
                  <a:pt x="226" y="0"/>
                  <a:pt x="226" y="0"/>
                </a:cubicBezTo>
                <a:cubicBezTo>
                  <a:pt x="234" y="0"/>
                  <a:pt x="242" y="10"/>
                  <a:pt x="242" y="21"/>
                </a:cubicBezTo>
                <a:lnTo>
                  <a:pt x="242" y="113"/>
                </a:lnTo>
                <a:close/>
              </a:path>
            </a:pathLst>
          </a:custGeom>
          <a:solidFill>
            <a:srgbClr val="D6E2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i="1" dirty="0">
              <a:latin typeface="Candara" pitchFamily="34" charset="0"/>
            </a:endParaRPr>
          </a:p>
        </p:txBody>
      </p:sp>
      <p:sp>
        <p:nvSpPr>
          <p:cNvPr id="87" name="Line 874"/>
          <p:cNvSpPr>
            <a:spLocks noChangeShapeType="1"/>
          </p:cNvSpPr>
          <p:nvPr/>
        </p:nvSpPr>
        <p:spPr bwMode="auto">
          <a:xfrm flipV="1">
            <a:off x="1095375" y="5537200"/>
            <a:ext cx="123825" cy="60325"/>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8" name="Line 875"/>
          <p:cNvSpPr>
            <a:spLocks noChangeShapeType="1"/>
          </p:cNvSpPr>
          <p:nvPr/>
        </p:nvSpPr>
        <p:spPr bwMode="auto">
          <a:xfrm flipV="1">
            <a:off x="1095375" y="5618163"/>
            <a:ext cx="123825" cy="61912"/>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9" name="Line 876"/>
          <p:cNvSpPr>
            <a:spLocks noChangeShapeType="1"/>
          </p:cNvSpPr>
          <p:nvPr/>
        </p:nvSpPr>
        <p:spPr bwMode="auto">
          <a:xfrm flipH="1">
            <a:off x="1295400" y="5746750"/>
            <a:ext cx="71438" cy="106363"/>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90" name="Line 877"/>
          <p:cNvSpPr>
            <a:spLocks noChangeShapeType="1"/>
          </p:cNvSpPr>
          <p:nvPr/>
        </p:nvSpPr>
        <p:spPr bwMode="auto">
          <a:xfrm flipH="1">
            <a:off x="1390650" y="5746750"/>
            <a:ext cx="69850" cy="106363"/>
          </a:xfrm>
          <a:prstGeom prst="line">
            <a:avLst/>
          </a:prstGeom>
          <a:noFill/>
          <a:ln w="7938">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91" name="Rectangle 878"/>
          <p:cNvSpPr>
            <a:spLocks noChangeArrowheads="1"/>
          </p:cNvSpPr>
          <p:nvPr/>
        </p:nvSpPr>
        <p:spPr bwMode="auto">
          <a:xfrm>
            <a:off x="120650" y="1424226"/>
            <a:ext cx="109855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marL="1588" indent="-1588" algn="ctr"/>
            <a:endParaRPr lang="en-US" sz="1400" dirty="0">
              <a:solidFill>
                <a:srgbClr val="000000"/>
              </a:solidFill>
              <a:latin typeface="Myriad Roman" charset="0"/>
            </a:endParaRPr>
          </a:p>
          <a:p>
            <a:pPr marL="1588" indent="-1588" algn="ctr"/>
            <a:r>
              <a:rPr lang="en-US" sz="1400" dirty="0">
                <a:solidFill>
                  <a:srgbClr val="000000"/>
                </a:solidFill>
                <a:latin typeface="Myriad Roman" charset="0"/>
              </a:rPr>
              <a:t>Price of </a:t>
            </a:r>
            <a:r>
              <a:rPr lang="en-US" sz="1400" dirty="0" smtClean="0">
                <a:solidFill>
                  <a:srgbClr val="000000"/>
                </a:solidFill>
                <a:latin typeface="Myriad Roman" charset="0"/>
              </a:rPr>
              <a:t>cotton </a:t>
            </a:r>
          </a:p>
          <a:p>
            <a:pPr marL="1588" indent="-1588" algn="ctr"/>
            <a:r>
              <a:rPr lang="en-US" sz="1400" dirty="0" smtClean="0">
                <a:solidFill>
                  <a:srgbClr val="000000"/>
                </a:solidFill>
                <a:latin typeface="Myriad Roman" charset="0"/>
              </a:rPr>
              <a:t>(per pound)</a:t>
            </a:r>
            <a:endParaRPr lang="en-US" sz="1400" dirty="0"/>
          </a:p>
        </p:txBody>
      </p:sp>
      <p:sp>
        <p:nvSpPr>
          <p:cNvPr id="92" name="Rectangle 879"/>
          <p:cNvSpPr>
            <a:spLocks noChangeArrowheads="1"/>
          </p:cNvSpPr>
          <p:nvPr/>
        </p:nvSpPr>
        <p:spPr bwMode="auto">
          <a:xfrm>
            <a:off x="3462338" y="6116638"/>
            <a:ext cx="2176462"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marL="1588" indent="-1588" algn="ctr"/>
            <a:r>
              <a:rPr lang="en-US" sz="1400" dirty="0">
                <a:solidFill>
                  <a:srgbClr val="000000"/>
                </a:solidFill>
                <a:latin typeface="Myriad Roman" charset="0"/>
              </a:rPr>
              <a:t>Quantity of </a:t>
            </a:r>
            <a:r>
              <a:rPr lang="en-US" sz="1400" dirty="0" smtClean="0">
                <a:solidFill>
                  <a:srgbClr val="000000"/>
                </a:solidFill>
                <a:latin typeface="Myriad Roman" charset="0"/>
              </a:rPr>
              <a:t>cotton </a:t>
            </a:r>
          </a:p>
          <a:p>
            <a:pPr marL="1588" indent="-1588" algn="ctr"/>
            <a:r>
              <a:rPr lang="en-US" sz="1400" dirty="0" smtClean="0">
                <a:solidFill>
                  <a:srgbClr val="000000"/>
                </a:solidFill>
                <a:latin typeface="Myriad Roman" charset="0"/>
              </a:rPr>
              <a:t>(per pound)</a:t>
            </a:r>
            <a:endParaRPr lang="en-US" sz="1400" dirty="0"/>
          </a:p>
        </p:txBody>
      </p:sp>
      <p:sp>
        <p:nvSpPr>
          <p:cNvPr id="94" name="Freeform 839"/>
          <p:cNvSpPr>
            <a:spLocks/>
          </p:cNvSpPr>
          <p:nvPr/>
        </p:nvSpPr>
        <p:spPr bwMode="auto">
          <a:xfrm>
            <a:off x="1897063" y="2854325"/>
            <a:ext cx="2493962" cy="2527300"/>
          </a:xfrm>
          <a:custGeom>
            <a:avLst/>
            <a:gdLst>
              <a:gd name="T0" fmla="*/ 0 w 423"/>
              <a:gd name="T1" fmla="*/ 0 h 494"/>
              <a:gd name="T2" fmla="*/ 423 w 423"/>
              <a:gd name="T3" fmla="*/ 494 h 494"/>
            </a:gdLst>
            <a:ahLst/>
            <a:cxnLst>
              <a:cxn ang="0">
                <a:pos x="T0" y="T1"/>
              </a:cxn>
              <a:cxn ang="0">
                <a:pos x="T2" y="T3"/>
              </a:cxn>
            </a:cxnLst>
            <a:rect l="0" t="0" r="r" b="b"/>
            <a:pathLst>
              <a:path w="423" h="494">
                <a:moveTo>
                  <a:pt x="0" y="0"/>
                </a:moveTo>
                <a:cubicBezTo>
                  <a:pt x="23" y="133"/>
                  <a:pt x="158" y="409"/>
                  <a:pt x="423" y="494"/>
                </a:cubicBezTo>
              </a:path>
            </a:pathLst>
          </a:custGeom>
          <a:noFill/>
          <a:ln w="30163" cap="flat">
            <a:solidFill>
              <a:srgbClr val="3C5DA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6" name="Oval 840"/>
          <p:cNvSpPr>
            <a:spLocks noChangeArrowheads="1"/>
          </p:cNvSpPr>
          <p:nvPr/>
        </p:nvSpPr>
        <p:spPr bwMode="auto">
          <a:xfrm>
            <a:off x="1836738" y="2803525"/>
            <a:ext cx="117475" cy="10318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 name="Oval 841"/>
          <p:cNvSpPr>
            <a:spLocks noChangeArrowheads="1"/>
          </p:cNvSpPr>
          <p:nvPr/>
        </p:nvSpPr>
        <p:spPr bwMode="auto">
          <a:xfrm>
            <a:off x="1973263" y="3222625"/>
            <a:ext cx="119062" cy="10477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 name="Oval 842"/>
          <p:cNvSpPr>
            <a:spLocks noChangeArrowheads="1"/>
          </p:cNvSpPr>
          <p:nvPr/>
        </p:nvSpPr>
        <p:spPr bwMode="auto">
          <a:xfrm>
            <a:off x="2185988" y="3646488"/>
            <a:ext cx="119062" cy="10477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 name="Oval 843"/>
          <p:cNvSpPr>
            <a:spLocks noChangeArrowheads="1"/>
          </p:cNvSpPr>
          <p:nvPr/>
        </p:nvSpPr>
        <p:spPr bwMode="auto">
          <a:xfrm>
            <a:off x="2468563" y="4067175"/>
            <a:ext cx="115887" cy="1016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 name="Oval 844"/>
          <p:cNvSpPr>
            <a:spLocks noChangeArrowheads="1"/>
          </p:cNvSpPr>
          <p:nvPr/>
        </p:nvSpPr>
        <p:spPr bwMode="auto">
          <a:xfrm>
            <a:off x="2857500" y="4487863"/>
            <a:ext cx="119062" cy="1016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 name="Oval 845"/>
          <p:cNvSpPr>
            <a:spLocks noChangeArrowheads="1"/>
          </p:cNvSpPr>
          <p:nvPr/>
        </p:nvSpPr>
        <p:spPr bwMode="auto">
          <a:xfrm>
            <a:off x="3381375" y="4905375"/>
            <a:ext cx="119062" cy="10477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2" name="Oval 846"/>
          <p:cNvSpPr>
            <a:spLocks noChangeArrowheads="1"/>
          </p:cNvSpPr>
          <p:nvPr/>
        </p:nvSpPr>
        <p:spPr bwMode="auto">
          <a:xfrm>
            <a:off x="4330700" y="5330825"/>
            <a:ext cx="120650" cy="10318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 name="Rectangle 882"/>
          <p:cNvSpPr>
            <a:spLocks noChangeArrowheads="1"/>
          </p:cNvSpPr>
          <p:nvPr/>
        </p:nvSpPr>
        <p:spPr bwMode="auto">
          <a:xfrm>
            <a:off x="4340225" y="4956175"/>
            <a:ext cx="898525" cy="43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marL="1588" indent="-1588" algn="ctr"/>
            <a:r>
              <a:rPr lang="en-US" sz="1400" dirty="0">
                <a:solidFill>
                  <a:srgbClr val="000000"/>
                </a:solidFill>
                <a:latin typeface="Myriad Roman" charset="0"/>
              </a:rPr>
              <a:t>Demand curve, </a:t>
            </a:r>
            <a:r>
              <a:rPr lang="en-US" sz="1400" i="1" dirty="0">
                <a:solidFill>
                  <a:srgbClr val="000000"/>
                </a:solidFill>
                <a:latin typeface="Myriad Roman" charset="0"/>
              </a:rPr>
              <a:t>D</a:t>
            </a:r>
            <a:endParaRPr lang="en-US" sz="1400" i="1" dirty="0"/>
          </a:p>
        </p:txBody>
      </p:sp>
      <p:sp>
        <p:nvSpPr>
          <p:cNvPr id="104" name="Rectangle 883"/>
          <p:cNvSpPr>
            <a:spLocks noChangeArrowheads="1"/>
          </p:cNvSpPr>
          <p:nvPr/>
        </p:nvSpPr>
        <p:spPr bwMode="auto">
          <a:xfrm>
            <a:off x="1819274" y="4834995"/>
            <a:ext cx="129857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marL="1588" indent="-1588"/>
            <a:r>
              <a:rPr lang="en-US" sz="1400" dirty="0">
                <a:solidFill>
                  <a:schemeClr val="tx1">
                    <a:lumMod val="75000"/>
                    <a:lumOff val="25000"/>
                  </a:schemeClr>
                </a:solidFill>
                <a:latin typeface="Myriad Roman" charset="0"/>
              </a:rPr>
              <a:t>As price </a:t>
            </a:r>
            <a:r>
              <a:rPr lang="en-US" sz="1400" dirty="0" smtClean="0">
                <a:solidFill>
                  <a:schemeClr val="tx1">
                    <a:lumMod val="75000"/>
                    <a:lumOff val="25000"/>
                  </a:schemeClr>
                </a:solidFill>
                <a:latin typeface="Myriad Roman" charset="0"/>
              </a:rPr>
              <a:t>falls, </a:t>
            </a:r>
            <a:r>
              <a:rPr lang="en-US" sz="1400" dirty="0">
                <a:solidFill>
                  <a:schemeClr val="tx1">
                    <a:lumMod val="75000"/>
                    <a:lumOff val="25000"/>
                  </a:schemeClr>
                </a:solidFill>
                <a:latin typeface="Myriad Roman" charset="0"/>
              </a:rPr>
              <a:t>the quantity demanded </a:t>
            </a:r>
            <a:r>
              <a:rPr lang="en-US" sz="1400" dirty="0" smtClean="0">
                <a:solidFill>
                  <a:schemeClr val="tx1">
                    <a:lumMod val="75000"/>
                    <a:lumOff val="25000"/>
                  </a:schemeClr>
                </a:solidFill>
                <a:latin typeface="Myriad Roman" charset="0"/>
              </a:rPr>
              <a:t>rises</a:t>
            </a:r>
            <a:endParaRPr lang="en-US" sz="1400" dirty="0">
              <a:solidFill>
                <a:schemeClr val="tx1">
                  <a:lumMod val="75000"/>
                  <a:lumOff val="25000"/>
                </a:schemeClr>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10200" y="1274571"/>
            <a:ext cx="3200400" cy="43414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3" name="Picture 9" descr="Machine generated alternative text: 10.0"/>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a:off x="7523928" y="4396015"/>
            <a:ext cx="457200" cy="2286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Machine generated alternative text: 11.5"/>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7514065" y="4804849"/>
            <a:ext cx="476926" cy="245148"/>
          </a:xfrm>
          <a:prstGeom prst="rect">
            <a:avLst/>
          </a:prstGeom>
          <a:noFill/>
          <a:extLst>
            <a:ext uri="{909E8E84-426E-40DD-AFC4-6F175D3DCCD1}">
              <a14:hiddenFill xmlns:a14="http://schemas.microsoft.com/office/drawing/2010/main" xmlns="">
                <a:solidFill>
                  <a:srgbClr val="FFFFFF"/>
                </a:solidFill>
              </a14:hiddenFill>
            </a:ext>
          </a:extLst>
        </p:spPr>
      </p:pic>
      <p:pic>
        <p:nvPicPr>
          <p:cNvPr id="1035" name="Picture 11"/>
          <p:cNvPicPr>
            <a:picLocks noChangeAspect="1" noChangeArrowheads="1"/>
          </p:cNvPicPr>
          <p:nvPr/>
        </p:nvPicPr>
        <p:blipFill rotWithShape="1">
          <a:blip r:embed="rId5" cstate="screen">
            <a:extLst>
              <a:ext uri="{28A0092B-C50C-407E-A947-70E740481C1C}">
                <a14:useLocalDpi xmlns:a14="http://schemas.microsoft.com/office/drawing/2010/main" xmlns="" val="0"/>
              </a:ext>
            </a:extLst>
          </a:blip>
          <a:srcRect/>
          <a:stretch/>
        </p:blipFill>
        <p:spPr bwMode="auto">
          <a:xfrm>
            <a:off x="7543503" y="3955091"/>
            <a:ext cx="418051" cy="2606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a:off x="7557986" y="3531679"/>
            <a:ext cx="389085" cy="243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rotWithShape="1">
          <a:blip r:embed="rId7" cstate="screen">
            <a:extLst>
              <a:ext uri="{28A0092B-C50C-407E-A947-70E740481C1C}">
                <a14:useLocalDpi xmlns:a14="http://schemas.microsoft.com/office/drawing/2010/main" xmlns="" val="0"/>
              </a:ext>
            </a:extLst>
          </a:blip>
          <a:srcRect/>
          <a:stretch/>
        </p:blipFill>
        <p:spPr bwMode="auto">
          <a:xfrm>
            <a:off x="7569648" y="3105282"/>
            <a:ext cx="365760" cy="246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8" cstate="screen">
            <a:extLst>
              <a:ext uri="{28A0092B-C50C-407E-A947-70E740481C1C}">
                <a14:useLocalDpi xmlns:a14="http://schemas.microsoft.com/office/drawing/2010/main" xmlns="" val="0"/>
              </a:ext>
            </a:extLst>
          </a:blip>
          <a:srcRect/>
          <a:stretch>
            <a:fillRect/>
          </a:stretch>
        </p:blipFill>
        <p:spPr bwMode="auto">
          <a:xfrm>
            <a:off x="7545585" y="2650728"/>
            <a:ext cx="413886" cy="274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9" cstate="screen">
            <a:extLst>
              <a:ext uri="{28A0092B-C50C-407E-A947-70E740481C1C}">
                <a14:useLocalDpi xmlns:a14="http://schemas.microsoft.com/office/drawing/2010/main" xmlns="" val="0"/>
              </a:ext>
            </a:extLst>
          </a:blip>
          <a:srcRect/>
          <a:stretch>
            <a:fillRect/>
          </a:stretch>
        </p:blipFill>
        <p:spPr bwMode="auto">
          <a:xfrm>
            <a:off x="7503354" y="5230231"/>
            <a:ext cx="498349" cy="274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0" cstate="screen">
            <a:extLst>
              <a:ext uri="{28A0092B-C50C-407E-A947-70E740481C1C}">
                <a14:useLocalDpi xmlns:a14="http://schemas.microsoft.com/office/drawing/2010/main" xmlns="" val="0"/>
              </a:ext>
            </a:extLst>
          </a:blip>
          <a:srcRect/>
          <a:stretch>
            <a:fillRect/>
          </a:stretch>
        </p:blipFill>
        <p:spPr bwMode="auto">
          <a:xfrm>
            <a:off x="5946807" y="5230231"/>
            <a:ext cx="457200" cy="2458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1" cstate="screen">
            <a:extLst>
              <a:ext uri="{28A0092B-C50C-407E-A947-70E740481C1C}">
                <a14:useLocalDpi xmlns:a14="http://schemas.microsoft.com/office/drawing/2010/main" xmlns="" val="0"/>
              </a:ext>
            </a:extLst>
          </a:blip>
          <a:srcRect/>
          <a:stretch>
            <a:fillRect/>
          </a:stretch>
        </p:blipFill>
        <p:spPr bwMode="auto">
          <a:xfrm>
            <a:off x="5946807" y="4817793"/>
            <a:ext cx="457200" cy="2438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2" cstate="screen">
            <a:extLst>
              <a:ext uri="{28A0092B-C50C-407E-A947-70E740481C1C}">
                <a14:useLocalDpi xmlns:a14="http://schemas.microsoft.com/office/drawing/2010/main" xmlns="" val="0"/>
              </a:ext>
            </a:extLst>
          </a:blip>
          <a:srcRect/>
          <a:stretch>
            <a:fillRect/>
          </a:stretch>
        </p:blipFill>
        <p:spPr bwMode="auto">
          <a:xfrm>
            <a:off x="5946807" y="4366167"/>
            <a:ext cx="457200" cy="2830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13" cstate="screen">
            <a:extLst>
              <a:ext uri="{28A0092B-C50C-407E-A947-70E740481C1C}">
                <a14:useLocalDpi xmlns:a14="http://schemas.microsoft.com/office/drawing/2010/main" xmlns="" val="0"/>
              </a:ext>
            </a:extLst>
          </a:blip>
          <a:srcRect/>
          <a:stretch>
            <a:fillRect/>
          </a:stretch>
        </p:blipFill>
        <p:spPr bwMode="auto">
          <a:xfrm>
            <a:off x="5940908" y="3923250"/>
            <a:ext cx="468998" cy="274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14" cstate="screen">
            <a:extLst>
              <a:ext uri="{28A0092B-C50C-407E-A947-70E740481C1C}">
                <a14:useLocalDpi xmlns:a14="http://schemas.microsoft.com/office/drawing/2010/main" xmlns="" val="0"/>
              </a:ext>
            </a:extLst>
          </a:blip>
          <a:srcRect/>
          <a:stretch>
            <a:fillRect/>
          </a:stretch>
        </p:blipFill>
        <p:spPr bwMode="auto">
          <a:xfrm>
            <a:off x="5946807" y="3498061"/>
            <a:ext cx="457200" cy="2565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5" name="Picture 21"/>
          <p:cNvPicPr>
            <a:picLocks noChangeAspect="1" noChangeArrowheads="1"/>
          </p:cNvPicPr>
          <p:nvPr/>
        </p:nvPicPr>
        <p:blipFill>
          <a:blip r:embed="rId15" cstate="screen">
            <a:extLst>
              <a:ext uri="{28A0092B-C50C-407E-A947-70E740481C1C}">
                <a14:useLocalDpi xmlns:a14="http://schemas.microsoft.com/office/drawing/2010/main" xmlns="" val="0"/>
              </a:ext>
            </a:extLst>
          </a:blip>
          <a:srcRect/>
          <a:stretch>
            <a:fillRect/>
          </a:stretch>
        </p:blipFill>
        <p:spPr bwMode="auto">
          <a:xfrm>
            <a:off x="5946807" y="3093645"/>
            <a:ext cx="457200" cy="2358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6" name="Picture 22"/>
          <p:cNvPicPr>
            <a:picLocks noChangeAspect="1" noChangeArrowheads="1"/>
          </p:cNvPicPr>
          <p:nvPr/>
        </p:nvPicPr>
        <p:blipFill>
          <a:blip r:embed="rId16" cstate="screen">
            <a:extLst>
              <a:ext uri="{28A0092B-C50C-407E-A947-70E740481C1C}">
                <a14:useLocalDpi xmlns:a14="http://schemas.microsoft.com/office/drawing/2010/main" xmlns="" val="0"/>
              </a:ext>
            </a:extLst>
          </a:blip>
          <a:srcRect/>
          <a:stretch>
            <a:fillRect/>
          </a:stretch>
        </p:blipFill>
        <p:spPr bwMode="auto">
          <a:xfrm>
            <a:off x="5867401" y="2650728"/>
            <a:ext cx="616013" cy="274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0436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par>
                                <p:cTn id="8" presetID="10" presetClass="entr" presetSubtype="0"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45"/>
                                        </p:tgtEl>
                                        <p:attrNameLst>
                                          <p:attrName>style.visibility</p:attrName>
                                        </p:attrNameLst>
                                      </p:cBhvr>
                                      <p:to>
                                        <p:strVal val="visible"/>
                                      </p:to>
                                    </p:set>
                                    <p:animEffect transition="in" filter="fade">
                                      <p:cBhvr>
                                        <p:cTn id="18" dur="500"/>
                                        <p:tgtEl>
                                          <p:spTgt spid="1045"/>
                                        </p:tgtEl>
                                      </p:cBhvr>
                                    </p:animEffect>
                                  </p:childTnLst>
                                </p:cTn>
                              </p:par>
                              <p:par>
                                <p:cTn id="19" presetID="10" presetClass="entr" presetSubtype="0" fill="hold" nodeType="withEffect">
                                  <p:stCondLst>
                                    <p:cond delay="0"/>
                                  </p:stCondLst>
                                  <p:childTnLst>
                                    <p:set>
                                      <p:cBhvr>
                                        <p:cTn id="20" dur="1" fill="hold">
                                          <p:stCondLst>
                                            <p:cond delay="0"/>
                                          </p:stCondLst>
                                        </p:cTn>
                                        <p:tgtEl>
                                          <p:spTgt spid="1037"/>
                                        </p:tgtEl>
                                        <p:attrNameLst>
                                          <p:attrName>style.visibility</p:attrName>
                                        </p:attrNameLst>
                                      </p:cBhvr>
                                      <p:to>
                                        <p:strVal val="visible"/>
                                      </p:to>
                                    </p:set>
                                    <p:animEffect transition="in" filter="fade">
                                      <p:cBhvr>
                                        <p:cTn id="21" dur="500"/>
                                        <p:tgtEl>
                                          <p:spTgt spid="10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fade">
                                      <p:cBhvr>
                                        <p:cTn id="24" dur="500"/>
                                        <p:tgtEl>
                                          <p:spTgt spid="9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44"/>
                                        </p:tgtEl>
                                        <p:attrNameLst>
                                          <p:attrName>style.visibility</p:attrName>
                                        </p:attrNameLst>
                                      </p:cBhvr>
                                      <p:to>
                                        <p:strVal val="visible"/>
                                      </p:to>
                                    </p:set>
                                    <p:animEffect transition="in" filter="fade">
                                      <p:cBhvr>
                                        <p:cTn id="29" dur="500"/>
                                        <p:tgtEl>
                                          <p:spTgt spid="1044"/>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43"/>
                                        </p:tgtEl>
                                        <p:attrNameLst>
                                          <p:attrName>style.visibility</p:attrName>
                                        </p:attrNameLst>
                                      </p:cBhvr>
                                      <p:to>
                                        <p:strVal val="visible"/>
                                      </p:to>
                                    </p:set>
                                    <p:animEffect transition="in" filter="fade">
                                      <p:cBhvr>
                                        <p:cTn id="40" dur="500"/>
                                        <p:tgtEl>
                                          <p:spTgt spid="1043"/>
                                        </p:tgtEl>
                                      </p:cBhvr>
                                    </p:animEffect>
                                  </p:childTnLst>
                                </p:cTn>
                              </p:par>
                              <p:par>
                                <p:cTn id="41" presetID="10" presetClass="entr" presetSubtype="0" fill="hold" nodeType="withEffect">
                                  <p:stCondLst>
                                    <p:cond delay="0"/>
                                  </p:stCondLst>
                                  <p:childTnLst>
                                    <p:set>
                                      <p:cBhvr>
                                        <p:cTn id="42" dur="1" fill="hold">
                                          <p:stCondLst>
                                            <p:cond delay="0"/>
                                          </p:stCondLst>
                                        </p:cTn>
                                        <p:tgtEl>
                                          <p:spTgt spid="1035"/>
                                        </p:tgtEl>
                                        <p:attrNameLst>
                                          <p:attrName>style.visibility</p:attrName>
                                        </p:attrNameLst>
                                      </p:cBhvr>
                                      <p:to>
                                        <p:strVal val="visible"/>
                                      </p:to>
                                    </p:set>
                                    <p:animEffect transition="in" filter="fade">
                                      <p:cBhvr>
                                        <p:cTn id="43" dur="500"/>
                                        <p:tgtEl>
                                          <p:spTgt spid="10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42"/>
                                        </p:tgtEl>
                                        <p:attrNameLst>
                                          <p:attrName>style.visibility</p:attrName>
                                        </p:attrNameLst>
                                      </p:cBhvr>
                                      <p:to>
                                        <p:strVal val="visible"/>
                                      </p:to>
                                    </p:set>
                                    <p:animEffect transition="in" filter="fade">
                                      <p:cBhvr>
                                        <p:cTn id="51" dur="500"/>
                                        <p:tgtEl>
                                          <p:spTgt spid="1042"/>
                                        </p:tgtEl>
                                      </p:cBhvr>
                                    </p:animEffect>
                                  </p:childTnLst>
                                </p:cTn>
                              </p:par>
                              <p:par>
                                <p:cTn id="52" presetID="10" presetClass="entr" presetSubtype="0" fill="hold" nodeType="withEffect">
                                  <p:stCondLst>
                                    <p:cond delay="0"/>
                                  </p:stCondLst>
                                  <p:childTnLst>
                                    <p:set>
                                      <p:cBhvr>
                                        <p:cTn id="53" dur="1" fill="hold">
                                          <p:stCondLst>
                                            <p:cond delay="0"/>
                                          </p:stCondLst>
                                        </p:cTn>
                                        <p:tgtEl>
                                          <p:spTgt spid="1033"/>
                                        </p:tgtEl>
                                        <p:attrNameLst>
                                          <p:attrName>style.visibility</p:attrName>
                                        </p:attrNameLst>
                                      </p:cBhvr>
                                      <p:to>
                                        <p:strVal val="visible"/>
                                      </p:to>
                                    </p:set>
                                    <p:animEffect transition="in" filter="fade">
                                      <p:cBhvr>
                                        <p:cTn id="54" dur="500"/>
                                        <p:tgtEl>
                                          <p:spTgt spid="103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fade">
                                      <p:cBhvr>
                                        <p:cTn id="57" dur="500"/>
                                        <p:tgtEl>
                                          <p:spTgt spid="10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41"/>
                                        </p:tgtEl>
                                        <p:attrNameLst>
                                          <p:attrName>style.visibility</p:attrName>
                                        </p:attrNameLst>
                                      </p:cBhvr>
                                      <p:to>
                                        <p:strVal val="visible"/>
                                      </p:to>
                                    </p:set>
                                    <p:animEffect transition="in" filter="fade">
                                      <p:cBhvr>
                                        <p:cTn id="62" dur="500"/>
                                        <p:tgtEl>
                                          <p:spTgt spid="1041"/>
                                        </p:tgtEl>
                                      </p:cBhvr>
                                    </p:animEffect>
                                  </p:childTnLst>
                                </p:cTn>
                              </p:par>
                              <p:par>
                                <p:cTn id="63" presetID="10" presetClass="entr" presetSubtype="0" fill="hold" nodeType="withEffect">
                                  <p:stCondLst>
                                    <p:cond delay="0"/>
                                  </p:stCondLst>
                                  <p:childTnLst>
                                    <p:set>
                                      <p:cBhvr>
                                        <p:cTn id="64" dur="1" fill="hold">
                                          <p:stCondLst>
                                            <p:cond delay="0"/>
                                          </p:stCondLst>
                                        </p:cTn>
                                        <p:tgtEl>
                                          <p:spTgt spid="1034"/>
                                        </p:tgtEl>
                                        <p:attrNameLst>
                                          <p:attrName>style.visibility</p:attrName>
                                        </p:attrNameLst>
                                      </p:cBhvr>
                                      <p:to>
                                        <p:strVal val="visible"/>
                                      </p:to>
                                    </p:set>
                                    <p:animEffect transition="in" filter="fade">
                                      <p:cBhvr>
                                        <p:cTn id="65" dur="500"/>
                                        <p:tgtEl>
                                          <p:spTgt spid="10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par>
                                <p:cTn id="74" presetID="10" presetClass="entr" presetSubtype="0" fill="hold" nodeType="withEffect">
                                  <p:stCondLst>
                                    <p:cond delay="0"/>
                                  </p:stCondLst>
                                  <p:childTnLst>
                                    <p:set>
                                      <p:cBhvr>
                                        <p:cTn id="75" dur="1" fill="hold">
                                          <p:stCondLst>
                                            <p:cond delay="0"/>
                                          </p:stCondLst>
                                        </p:cTn>
                                        <p:tgtEl>
                                          <p:spTgt spid="1039"/>
                                        </p:tgtEl>
                                        <p:attrNameLst>
                                          <p:attrName>style.visibility</p:attrName>
                                        </p:attrNameLst>
                                      </p:cBhvr>
                                      <p:to>
                                        <p:strVal val="visible"/>
                                      </p:to>
                                    </p:set>
                                    <p:animEffect transition="in" filter="fade">
                                      <p:cBhvr>
                                        <p:cTn id="76" dur="500"/>
                                        <p:tgtEl>
                                          <p:spTgt spid="10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2"/>
                                        </p:tgtEl>
                                        <p:attrNameLst>
                                          <p:attrName>style.visibility</p:attrName>
                                        </p:attrNameLst>
                                      </p:cBhvr>
                                      <p:to>
                                        <p:strVal val="visible"/>
                                      </p:to>
                                    </p:set>
                                    <p:animEffect transition="in" filter="fade">
                                      <p:cBhvr>
                                        <p:cTn id="79" dur="500"/>
                                        <p:tgtEl>
                                          <p:spTgt spid="10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wipe(left)">
                                      <p:cBhvr>
                                        <p:cTn id="84" dur="500"/>
                                        <p:tgtEl>
                                          <p:spTgt spid="94"/>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500"/>
                                        <p:tgtEl>
                                          <p:spTgt spid="103"/>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86"/>
                                        </p:tgtEl>
                                        <p:attrNameLst>
                                          <p:attrName>style.visibility</p:attrName>
                                        </p:attrNameLst>
                                      </p:cBhvr>
                                      <p:to>
                                        <p:strVal val="visible"/>
                                      </p:to>
                                    </p:set>
                                    <p:animEffect transition="in" filter="fade">
                                      <p:cBhvr>
                                        <p:cTn id="92" dur="500"/>
                                        <p:tgtEl>
                                          <p:spTgt spid="8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fade">
                                      <p:cBhvr>
                                        <p:cTn id="9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4" grpId="0" animBg="1"/>
      <p:bldP spid="96" grpId="0" animBg="1"/>
      <p:bldP spid="97" grpId="0" animBg="1"/>
      <p:bldP spid="98" grpId="0" animBg="1"/>
      <p:bldP spid="99" grpId="0" animBg="1"/>
      <p:bldP spid="100" grpId="0" animBg="1"/>
      <p:bldP spid="101" grpId="0" animBg="1"/>
      <p:bldP spid="102" grpId="0" animBg="1"/>
      <p:bldP spid="103" grpId="0"/>
      <p:bldP spid="1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4"/>
          <p:cNvSpPr>
            <a:spLocks noGrp="1"/>
          </p:cNvSpPr>
          <p:nvPr>
            <p:ph idx="1"/>
          </p:nvPr>
        </p:nvSpPr>
        <p:spPr/>
        <p:txBody>
          <a:bodyPr/>
          <a:lstStyle/>
          <a:p>
            <a:r>
              <a:rPr lang="en-US" smtClean="0"/>
              <a:t>Don’t be sloppy in terminology:</a:t>
            </a:r>
          </a:p>
          <a:p>
            <a:endParaRPr lang="en-US" smtClean="0"/>
          </a:p>
        </p:txBody>
      </p:sp>
      <p:pic>
        <p:nvPicPr>
          <p:cNvPr id="4096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962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Not Equal 5"/>
          <p:cNvSpPr/>
          <p:nvPr/>
        </p:nvSpPr>
        <p:spPr>
          <a:xfrm>
            <a:off x="3733800" y="2716213"/>
            <a:ext cx="914400" cy="533400"/>
          </a:xfrm>
          <a:prstGeom prst="mathNotEqual">
            <a:avLst>
              <a:gd name="adj1" fmla="val 14918"/>
              <a:gd name="adj2" fmla="val 6600000"/>
              <a:gd name="adj3" fmla="val 20362"/>
            </a:avLst>
          </a:prstGeom>
          <a:solidFill>
            <a:srgbClr val="CC0066"/>
          </a:solidFill>
          <a:ln>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CC0066"/>
              </a:solidFill>
            </a:endParaRPr>
          </a:p>
        </p:txBody>
      </p:sp>
      <p:sp>
        <p:nvSpPr>
          <p:cNvPr id="7" name="TextBox 6"/>
          <p:cNvSpPr txBox="1">
            <a:spLocks noChangeArrowheads="1"/>
          </p:cNvSpPr>
          <p:nvPr/>
        </p:nvSpPr>
        <p:spPr bwMode="auto">
          <a:xfrm>
            <a:off x="762000" y="2601913"/>
            <a:ext cx="2819400"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3200" b="1" dirty="0" smtClean="0">
                <a:latin typeface="Candara" pitchFamily="34" charset="0"/>
              </a:rPr>
              <a:t>a </a:t>
            </a:r>
            <a:r>
              <a:rPr lang="en-US" sz="3200" b="1" i="1" dirty="0" smtClean="0">
                <a:latin typeface="Candara" pitchFamily="34" charset="0"/>
              </a:rPr>
              <a:t>“change in demand”  </a:t>
            </a:r>
            <a:r>
              <a:rPr lang="en-US" sz="3200" b="1" dirty="0" smtClean="0">
                <a:latin typeface="Candara" pitchFamily="34" charset="0"/>
              </a:rPr>
              <a:t>	</a:t>
            </a:r>
            <a:endParaRPr lang="en-US" sz="3200" b="1" dirty="0">
              <a:latin typeface="Candara" pitchFamily="34" charset="0"/>
            </a:endParaRPr>
          </a:p>
        </p:txBody>
      </p:sp>
      <p:sp>
        <p:nvSpPr>
          <p:cNvPr id="8" name="TextBox 7"/>
          <p:cNvSpPr txBox="1">
            <a:spLocks noChangeArrowheads="1"/>
          </p:cNvSpPr>
          <p:nvPr/>
        </p:nvSpPr>
        <p:spPr bwMode="auto">
          <a:xfrm>
            <a:off x="5029200" y="2544763"/>
            <a:ext cx="3886200"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3200" b="1" dirty="0" smtClean="0">
                <a:latin typeface="Candara" pitchFamily="34" charset="0"/>
              </a:rPr>
              <a:t>a </a:t>
            </a:r>
            <a:r>
              <a:rPr lang="en-US" sz="3200" b="1" i="1" dirty="0" smtClean="0">
                <a:latin typeface="Candara" pitchFamily="34" charset="0"/>
              </a:rPr>
              <a:t>“change in quantity demanded”</a:t>
            </a:r>
            <a:endParaRPr lang="en-US" sz="3200" b="1" i="1" dirty="0">
              <a:latin typeface="Candara" pitchFamily="34" charset="0"/>
            </a:endParaRPr>
          </a:p>
        </p:txBody>
      </p:sp>
      <p:sp>
        <p:nvSpPr>
          <p:cNvPr id="10" name="Oval 9"/>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970" name="TextBox 10">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p14="http://schemas.microsoft.com/office/powerpoint/2010/main" xmlns="" val="2025661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auto">
              <a:spcAft>
                <a:spcPts val="0"/>
              </a:spcAft>
              <a:defRPr/>
            </a:pPr>
            <a:r>
              <a:rPr lang="en-US" sz="3200" smtClean="0">
                <a:solidFill>
                  <a:schemeClr val="accent6">
                    <a:lumMod val="75000"/>
                  </a:schemeClr>
                </a:solidFill>
              </a:rPr>
              <a:t>Changes in Demand vs. Changes in Quantity Demanded</a:t>
            </a:r>
            <a:endParaRPr lang="en-US" sz="3200" dirty="0">
              <a:solidFill>
                <a:schemeClr val="accent6">
                  <a:lumMod val="75000"/>
                </a:schemeClr>
              </a:solidFill>
            </a:endParaRPr>
          </a:p>
        </p:txBody>
      </p:sp>
      <p:sp>
        <p:nvSpPr>
          <p:cNvPr id="41987" name="Line 6"/>
          <p:cNvSpPr>
            <a:spLocks noChangeShapeType="1"/>
          </p:cNvSpPr>
          <p:nvPr/>
        </p:nvSpPr>
        <p:spPr bwMode="auto">
          <a:xfrm>
            <a:off x="685800" y="2057400"/>
            <a:ext cx="0" cy="3352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88" name="Line 7"/>
          <p:cNvSpPr>
            <a:spLocks noChangeShapeType="1"/>
          </p:cNvSpPr>
          <p:nvPr/>
        </p:nvSpPr>
        <p:spPr bwMode="auto">
          <a:xfrm>
            <a:off x="685800" y="5410200"/>
            <a:ext cx="35052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89" name="Line 8"/>
          <p:cNvSpPr>
            <a:spLocks noChangeShapeType="1"/>
          </p:cNvSpPr>
          <p:nvPr/>
        </p:nvSpPr>
        <p:spPr bwMode="auto">
          <a:xfrm>
            <a:off x="4800600" y="5410200"/>
            <a:ext cx="35052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0" name="Line 9"/>
          <p:cNvSpPr>
            <a:spLocks noChangeShapeType="1"/>
          </p:cNvSpPr>
          <p:nvPr/>
        </p:nvSpPr>
        <p:spPr bwMode="auto">
          <a:xfrm flipV="1">
            <a:off x="4800600" y="1905000"/>
            <a:ext cx="0" cy="3505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991" name="Text Box 10"/>
          <p:cNvSpPr txBox="1">
            <a:spLocks noChangeArrowheads="1"/>
          </p:cNvSpPr>
          <p:nvPr/>
        </p:nvSpPr>
        <p:spPr bwMode="auto">
          <a:xfrm>
            <a:off x="8088313" y="5715000"/>
            <a:ext cx="950912"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b="1">
                <a:latin typeface="Candara" pitchFamily="34" charset="0"/>
              </a:rPr>
              <a:t>Quantity</a:t>
            </a:r>
          </a:p>
        </p:txBody>
      </p:sp>
      <p:sp>
        <p:nvSpPr>
          <p:cNvPr id="41992" name="Text Box 11"/>
          <p:cNvSpPr txBox="1">
            <a:spLocks noChangeArrowheads="1"/>
          </p:cNvSpPr>
          <p:nvPr/>
        </p:nvSpPr>
        <p:spPr bwMode="auto">
          <a:xfrm>
            <a:off x="3592513" y="5711825"/>
            <a:ext cx="995362"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b="1">
                <a:latin typeface="Candara" pitchFamily="34" charset="0"/>
              </a:rPr>
              <a:t>Quantity </a:t>
            </a:r>
          </a:p>
        </p:txBody>
      </p:sp>
      <p:sp>
        <p:nvSpPr>
          <p:cNvPr id="41993" name="Text Box 12"/>
          <p:cNvSpPr txBox="1">
            <a:spLocks noChangeArrowheads="1"/>
          </p:cNvSpPr>
          <p:nvPr/>
        </p:nvSpPr>
        <p:spPr bwMode="auto">
          <a:xfrm rot="-5400000">
            <a:off x="47625" y="2141538"/>
            <a:ext cx="7286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a:latin typeface="Candara" pitchFamily="34" charset="0"/>
              </a:rPr>
              <a:t>Price </a:t>
            </a:r>
          </a:p>
        </p:txBody>
      </p:sp>
      <p:sp>
        <p:nvSpPr>
          <p:cNvPr id="41994" name="Text Box 13"/>
          <p:cNvSpPr txBox="1">
            <a:spLocks noChangeArrowheads="1"/>
          </p:cNvSpPr>
          <p:nvPr/>
        </p:nvSpPr>
        <p:spPr bwMode="auto">
          <a:xfrm rot="-5400000">
            <a:off x="4086225" y="2217738"/>
            <a:ext cx="7286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a:latin typeface="Candara" pitchFamily="34" charset="0"/>
              </a:rPr>
              <a:t>Price </a:t>
            </a:r>
          </a:p>
        </p:txBody>
      </p:sp>
      <p:sp>
        <p:nvSpPr>
          <p:cNvPr id="41995" name="Text Box 14"/>
          <p:cNvSpPr txBox="1">
            <a:spLocks noChangeArrowheads="1"/>
          </p:cNvSpPr>
          <p:nvPr/>
        </p:nvSpPr>
        <p:spPr bwMode="auto">
          <a:xfrm>
            <a:off x="852488" y="1295400"/>
            <a:ext cx="24257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sz="2000" b="1" dirty="0" smtClean="0">
                <a:latin typeface="Candara" pitchFamily="34" charset="0"/>
              </a:rPr>
              <a:t>Change in </a:t>
            </a:r>
            <a:r>
              <a:rPr lang="en-US" sz="2400" b="1" dirty="0" smtClean="0">
                <a:solidFill>
                  <a:srgbClr val="0070C0"/>
                </a:solidFill>
                <a:latin typeface="Candara" pitchFamily="34" charset="0"/>
              </a:rPr>
              <a:t>demand</a:t>
            </a:r>
            <a:endParaRPr lang="en-US" sz="1600" b="1" dirty="0">
              <a:solidFill>
                <a:srgbClr val="0070C0"/>
              </a:solidFill>
              <a:latin typeface="Candara" pitchFamily="34" charset="0"/>
            </a:endParaRPr>
          </a:p>
        </p:txBody>
      </p:sp>
      <p:sp>
        <p:nvSpPr>
          <p:cNvPr id="13" name="Text Box 15"/>
          <p:cNvSpPr txBox="1">
            <a:spLocks noChangeArrowheads="1"/>
          </p:cNvSpPr>
          <p:nvPr/>
        </p:nvSpPr>
        <p:spPr bwMode="auto">
          <a:xfrm>
            <a:off x="4624402" y="1295400"/>
            <a:ext cx="390363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sz="2000" b="1" dirty="0">
                <a:latin typeface="Candara" pitchFamily="34" charset="0"/>
              </a:rPr>
              <a:t>Change in </a:t>
            </a:r>
            <a:r>
              <a:rPr lang="en-US" sz="2400" b="1" dirty="0" smtClean="0">
                <a:solidFill>
                  <a:srgbClr val="990033"/>
                </a:solidFill>
                <a:latin typeface="Candara" pitchFamily="34" charset="0"/>
              </a:rPr>
              <a:t>quantity demanded</a:t>
            </a:r>
            <a:endParaRPr lang="en-US" sz="2400" b="1" dirty="0">
              <a:solidFill>
                <a:srgbClr val="990033"/>
              </a:solidFill>
              <a:latin typeface="Candara" pitchFamily="34" charset="0"/>
            </a:endParaRPr>
          </a:p>
        </p:txBody>
      </p:sp>
      <p:sp>
        <p:nvSpPr>
          <p:cNvPr id="41997" name="Line 16"/>
          <p:cNvSpPr>
            <a:spLocks noChangeShapeType="1"/>
          </p:cNvSpPr>
          <p:nvPr/>
        </p:nvSpPr>
        <p:spPr bwMode="auto">
          <a:xfrm>
            <a:off x="990600" y="2362200"/>
            <a:ext cx="2438400" cy="2362200"/>
          </a:xfrm>
          <a:prstGeom prst="line">
            <a:avLst/>
          </a:prstGeom>
          <a:noFill/>
          <a:ln w="30163" cap="flat">
            <a:solidFill>
              <a:srgbClr val="3C5DA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998" name="Line 17"/>
          <p:cNvSpPr>
            <a:spLocks noChangeShapeType="1"/>
          </p:cNvSpPr>
          <p:nvPr/>
        </p:nvSpPr>
        <p:spPr bwMode="auto">
          <a:xfrm>
            <a:off x="5257800" y="2438400"/>
            <a:ext cx="2209800" cy="2133600"/>
          </a:xfrm>
          <a:prstGeom prst="line">
            <a:avLst/>
          </a:prstGeom>
          <a:noFill/>
          <a:ln w="30163" cap="flat">
            <a:solidFill>
              <a:srgbClr val="3C5DA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Line 19"/>
          <p:cNvSpPr>
            <a:spLocks noChangeShapeType="1"/>
          </p:cNvSpPr>
          <p:nvPr/>
        </p:nvSpPr>
        <p:spPr bwMode="auto">
          <a:xfrm>
            <a:off x="2108200" y="2198688"/>
            <a:ext cx="1828800" cy="1828800"/>
          </a:xfrm>
          <a:prstGeom prst="line">
            <a:avLst/>
          </a:prstGeom>
          <a:noFill/>
          <a:ln w="30163" cap="flat">
            <a:solidFill>
              <a:srgbClr val="3C5DAA"/>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 name="Oval 20"/>
          <p:cNvSpPr>
            <a:spLocks noChangeArrowheads="1"/>
          </p:cNvSpPr>
          <p:nvPr/>
        </p:nvSpPr>
        <p:spPr bwMode="auto">
          <a:xfrm>
            <a:off x="5715000" y="2895600"/>
            <a:ext cx="152400" cy="152400"/>
          </a:xfrm>
          <a:prstGeom prst="ellipse">
            <a:avLst/>
          </a:prstGeom>
          <a:solidFill>
            <a:schemeClr val="tx1"/>
          </a:solidFill>
          <a:ln w="9525">
            <a:solidFill>
              <a:schemeClr val="tx1"/>
            </a:solidFill>
            <a:round/>
            <a:headEnd/>
            <a:tailEnd/>
          </a:ln>
        </p:spPr>
        <p:txBody>
          <a:bodyPr wrap="none" anchor="ctr"/>
          <a:lstStyle/>
          <a:p>
            <a:pPr eaLnBrk="0" hangingPunct="0"/>
            <a:endParaRPr lang="en-US">
              <a:latin typeface="Candara" pitchFamily="34" charset="0"/>
            </a:endParaRPr>
          </a:p>
        </p:txBody>
      </p:sp>
      <p:sp>
        <p:nvSpPr>
          <p:cNvPr id="20" name="Line 22"/>
          <p:cNvSpPr>
            <a:spLocks noChangeShapeType="1"/>
          </p:cNvSpPr>
          <p:nvPr/>
        </p:nvSpPr>
        <p:spPr bwMode="auto">
          <a:xfrm>
            <a:off x="1752600" y="2895600"/>
            <a:ext cx="609600" cy="0"/>
          </a:xfrm>
          <a:prstGeom prst="line">
            <a:avLst/>
          </a:prstGeom>
          <a:noFill/>
          <a:ln w="38100">
            <a:solidFill>
              <a:srgbClr val="990033"/>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2" name="Line 24"/>
          <p:cNvSpPr>
            <a:spLocks noChangeShapeType="1"/>
          </p:cNvSpPr>
          <p:nvPr/>
        </p:nvSpPr>
        <p:spPr bwMode="auto">
          <a:xfrm>
            <a:off x="6019800" y="2895600"/>
            <a:ext cx="1066800" cy="1066800"/>
          </a:xfrm>
          <a:prstGeom prst="line">
            <a:avLst/>
          </a:prstGeom>
          <a:noFill/>
          <a:ln w="38100">
            <a:solidFill>
              <a:srgbClr val="990033"/>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2003" name="Text Box 25"/>
          <p:cNvSpPr txBox="1">
            <a:spLocks noChangeArrowheads="1"/>
          </p:cNvSpPr>
          <p:nvPr/>
        </p:nvSpPr>
        <p:spPr bwMode="auto">
          <a:xfrm>
            <a:off x="3352800" y="4662488"/>
            <a:ext cx="3786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eaLnBrk="0" hangingPunct="0">
              <a:defRPr b="1">
                <a:solidFill>
                  <a:schemeClr val="accent1"/>
                </a:solidFill>
                <a:latin typeface="Candara" pitchFamily="34" charset="0"/>
                <a:cs typeface="Arial" charset="0"/>
              </a:defRPr>
            </a:lvl1pPr>
            <a:lvl2pPr marL="742950" indent="-285750" eaLnBrk="0" hangingPunct="0">
              <a:defRPr>
                <a:latin typeface="Calibri" pitchFamily="34" charset="0"/>
                <a:cs typeface="Arial" charset="0"/>
              </a:defRPr>
            </a:lvl2pPr>
            <a:lvl3pPr marL="1143000" indent="-228600" eaLnBrk="0" hangingPunct="0">
              <a:defRPr>
                <a:latin typeface="Calibri" pitchFamily="34" charset="0"/>
                <a:cs typeface="Arial" charset="0"/>
              </a:defRPr>
            </a:lvl3pPr>
            <a:lvl4pPr marL="1600200" indent="-228600" eaLnBrk="0" hangingPunct="0">
              <a:defRPr>
                <a:latin typeface="Calibri" pitchFamily="34" charset="0"/>
                <a:cs typeface="Arial" charset="0"/>
              </a:defRPr>
            </a:lvl4pPr>
            <a:lvl5pPr marL="2057400" indent="-228600" eaLnBrk="0" hangingPunct="0">
              <a:defRPr>
                <a:latin typeface="Calibri" pitchFamily="34" charset="0"/>
                <a:cs typeface="Arial" charset="0"/>
              </a:defRPr>
            </a:lvl5pPr>
            <a:lvl6pPr marL="2514600" indent="-228600" eaLnBrk="0" fontAlgn="base" hangingPunct="0">
              <a:spcBef>
                <a:spcPct val="0"/>
              </a:spcBef>
              <a:spcAft>
                <a:spcPct val="0"/>
              </a:spcAft>
              <a:defRPr>
                <a:latin typeface="Calibri" pitchFamily="34" charset="0"/>
                <a:cs typeface="Arial" charset="0"/>
              </a:defRPr>
            </a:lvl6pPr>
            <a:lvl7pPr marL="2971800" indent="-228600" eaLnBrk="0" fontAlgn="base" hangingPunct="0">
              <a:spcBef>
                <a:spcPct val="0"/>
              </a:spcBef>
              <a:spcAft>
                <a:spcPct val="0"/>
              </a:spcAft>
              <a:defRPr>
                <a:latin typeface="Calibri" pitchFamily="34" charset="0"/>
                <a:cs typeface="Arial" charset="0"/>
              </a:defRPr>
            </a:lvl7pPr>
            <a:lvl8pPr marL="3429000" indent="-228600" eaLnBrk="0" fontAlgn="base" hangingPunct="0">
              <a:spcBef>
                <a:spcPct val="0"/>
              </a:spcBef>
              <a:spcAft>
                <a:spcPct val="0"/>
              </a:spcAft>
              <a:defRPr>
                <a:latin typeface="Calibri" pitchFamily="34" charset="0"/>
                <a:cs typeface="Arial" charset="0"/>
              </a:defRPr>
            </a:lvl8pPr>
            <a:lvl9pPr marL="3886200" indent="-228600" eaLnBrk="0" fontAlgn="base" hangingPunct="0">
              <a:spcBef>
                <a:spcPct val="0"/>
              </a:spcBef>
              <a:spcAft>
                <a:spcPct val="0"/>
              </a:spcAft>
              <a:defRPr>
                <a:latin typeface="Calibri" pitchFamily="34" charset="0"/>
                <a:cs typeface="Arial" charset="0"/>
              </a:defRPr>
            </a:lvl9pPr>
          </a:lstStyle>
          <a:p>
            <a:r>
              <a:rPr lang="en-US" i="1" dirty="0" smtClean="0"/>
              <a:t>D</a:t>
            </a:r>
            <a:r>
              <a:rPr lang="en-US" baseline="-25000" dirty="0" smtClean="0"/>
              <a:t>1</a:t>
            </a:r>
            <a:endParaRPr lang="en-US" dirty="0"/>
          </a:p>
        </p:txBody>
      </p:sp>
      <p:sp>
        <p:nvSpPr>
          <p:cNvPr id="25" name="Text Box 27"/>
          <p:cNvSpPr txBox="1">
            <a:spLocks noChangeArrowheads="1"/>
          </p:cNvSpPr>
          <p:nvPr/>
        </p:nvSpPr>
        <p:spPr bwMode="auto">
          <a:xfrm>
            <a:off x="3910013" y="3919538"/>
            <a:ext cx="4074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i="1" dirty="0" smtClean="0">
                <a:solidFill>
                  <a:schemeClr val="accent1"/>
                </a:solidFill>
                <a:latin typeface="Candara" pitchFamily="34" charset="0"/>
              </a:rPr>
              <a:t>D</a:t>
            </a:r>
            <a:r>
              <a:rPr lang="en-US" b="1" baseline="-25000" dirty="0" smtClean="0">
                <a:solidFill>
                  <a:schemeClr val="accent1"/>
                </a:solidFill>
                <a:latin typeface="Candara" pitchFamily="34" charset="0"/>
              </a:rPr>
              <a:t>2</a:t>
            </a:r>
            <a:endParaRPr lang="en-US" b="1" baseline="-25000" dirty="0">
              <a:solidFill>
                <a:schemeClr val="accent1"/>
              </a:solidFill>
              <a:latin typeface="Candara" pitchFamily="34" charset="0"/>
            </a:endParaRPr>
          </a:p>
        </p:txBody>
      </p:sp>
      <p:sp>
        <p:nvSpPr>
          <p:cNvPr id="26" name="Line 28"/>
          <p:cNvSpPr>
            <a:spLocks noChangeShapeType="1"/>
          </p:cNvSpPr>
          <p:nvPr/>
        </p:nvSpPr>
        <p:spPr bwMode="auto">
          <a:xfrm>
            <a:off x="4800600" y="2971800"/>
            <a:ext cx="9144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 name="Line 29"/>
          <p:cNvSpPr>
            <a:spLocks noChangeShapeType="1"/>
          </p:cNvSpPr>
          <p:nvPr/>
        </p:nvSpPr>
        <p:spPr bwMode="auto">
          <a:xfrm>
            <a:off x="5791200" y="3048000"/>
            <a:ext cx="0" cy="23622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 name="Line 31"/>
          <p:cNvSpPr>
            <a:spLocks noChangeShapeType="1"/>
          </p:cNvSpPr>
          <p:nvPr/>
        </p:nvSpPr>
        <p:spPr bwMode="auto">
          <a:xfrm>
            <a:off x="7010400" y="4148138"/>
            <a:ext cx="0" cy="12811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 name="Line 33"/>
          <p:cNvSpPr>
            <a:spLocks noChangeShapeType="1"/>
          </p:cNvSpPr>
          <p:nvPr/>
        </p:nvSpPr>
        <p:spPr bwMode="auto">
          <a:xfrm>
            <a:off x="4800600" y="4148138"/>
            <a:ext cx="21336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09" name="Text Box 34"/>
          <p:cNvSpPr txBox="1">
            <a:spLocks noChangeArrowheads="1"/>
          </p:cNvSpPr>
          <p:nvPr/>
        </p:nvSpPr>
        <p:spPr bwMode="auto">
          <a:xfrm>
            <a:off x="4191000" y="2819400"/>
            <a:ext cx="62388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$1.00</a:t>
            </a:r>
            <a:endParaRPr lang="en-US" sz="1600" dirty="0">
              <a:latin typeface="Candara" pitchFamily="34" charset="0"/>
            </a:endParaRPr>
          </a:p>
        </p:txBody>
      </p:sp>
      <p:sp>
        <p:nvSpPr>
          <p:cNvPr id="42010" name="Text Box 35"/>
          <p:cNvSpPr txBox="1">
            <a:spLocks noChangeArrowheads="1"/>
          </p:cNvSpPr>
          <p:nvPr/>
        </p:nvSpPr>
        <p:spPr bwMode="auto">
          <a:xfrm>
            <a:off x="4419600" y="3962400"/>
            <a:ext cx="44916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.50</a:t>
            </a:r>
            <a:endParaRPr lang="en-US" sz="1600" dirty="0">
              <a:latin typeface="Candara" pitchFamily="34" charset="0"/>
            </a:endParaRPr>
          </a:p>
        </p:txBody>
      </p:sp>
      <p:sp>
        <p:nvSpPr>
          <p:cNvPr id="42011" name="Text Box 36"/>
          <p:cNvSpPr txBox="1">
            <a:spLocks noChangeArrowheads="1"/>
          </p:cNvSpPr>
          <p:nvPr/>
        </p:nvSpPr>
        <p:spPr bwMode="auto">
          <a:xfrm>
            <a:off x="5622925" y="5395913"/>
            <a:ext cx="36901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10</a:t>
            </a:r>
            <a:endParaRPr lang="en-US" sz="1600" dirty="0">
              <a:latin typeface="Candara" pitchFamily="34" charset="0"/>
            </a:endParaRPr>
          </a:p>
        </p:txBody>
      </p:sp>
      <p:sp>
        <p:nvSpPr>
          <p:cNvPr id="42012" name="Text Box 37"/>
          <p:cNvSpPr txBox="1">
            <a:spLocks noChangeArrowheads="1"/>
          </p:cNvSpPr>
          <p:nvPr/>
        </p:nvSpPr>
        <p:spPr bwMode="auto">
          <a:xfrm>
            <a:off x="6781800" y="5410200"/>
            <a:ext cx="51167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14.2</a:t>
            </a:r>
            <a:endParaRPr lang="en-US" sz="1600" dirty="0">
              <a:latin typeface="Candara" pitchFamily="34" charset="0"/>
            </a:endParaRPr>
          </a:p>
        </p:txBody>
      </p:sp>
      <p:sp>
        <p:nvSpPr>
          <p:cNvPr id="42013" name="Text Box 25"/>
          <p:cNvSpPr txBox="1">
            <a:spLocks noChangeArrowheads="1"/>
          </p:cNvSpPr>
          <p:nvPr/>
        </p:nvSpPr>
        <p:spPr bwMode="auto">
          <a:xfrm>
            <a:off x="7415213" y="4572000"/>
            <a:ext cx="3786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eaLnBrk="0" hangingPunct="0">
              <a:defRPr b="1">
                <a:solidFill>
                  <a:schemeClr val="accent1"/>
                </a:solidFill>
                <a:latin typeface="Candara" pitchFamily="34" charset="0"/>
                <a:cs typeface="Arial" charset="0"/>
              </a:defRPr>
            </a:lvl1pPr>
            <a:lvl2pPr marL="742950" indent="-285750" eaLnBrk="0" hangingPunct="0">
              <a:defRPr>
                <a:latin typeface="Calibri" pitchFamily="34" charset="0"/>
                <a:cs typeface="Arial" charset="0"/>
              </a:defRPr>
            </a:lvl2pPr>
            <a:lvl3pPr marL="1143000" indent="-228600" eaLnBrk="0" hangingPunct="0">
              <a:defRPr>
                <a:latin typeface="Calibri" pitchFamily="34" charset="0"/>
                <a:cs typeface="Arial" charset="0"/>
              </a:defRPr>
            </a:lvl3pPr>
            <a:lvl4pPr marL="1600200" indent="-228600" eaLnBrk="0" hangingPunct="0">
              <a:defRPr>
                <a:latin typeface="Calibri" pitchFamily="34" charset="0"/>
                <a:cs typeface="Arial" charset="0"/>
              </a:defRPr>
            </a:lvl4pPr>
            <a:lvl5pPr marL="2057400" indent="-228600" eaLnBrk="0" hangingPunct="0">
              <a:defRPr>
                <a:latin typeface="Calibri" pitchFamily="34" charset="0"/>
                <a:cs typeface="Arial" charset="0"/>
              </a:defRPr>
            </a:lvl5pPr>
            <a:lvl6pPr marL="2514600" indent="-228600" eaLnBrk="0" fontAlgn="base" hangingPunct="0">
              <a:spcBef>
                <a:spcPct val="0"/>
              </a:spcBef>
              <a:spcAft>
                <a:spcPct val="0"/>
              </a:spcAft>
              <a:defRPr>
                <a:latin typeface="Calibri" pitchFamily="34" charset="0"/>
                <a:cs typeface="Arial" charset="0"/>
              </a:defRPr>
            </a:lvl6pPr>
            <a:lvl7pPr marL="2971800" indent="-228600" eaLnBrk="0" fontAlgn="base" hangingPunct="0">
              <a:spcBef>
                <a:spcPct val="0"/>
              </a:spcBef>
              <a:spcAft>
                <a:spcPct val="0"/>
              </a:spcAft>
              <a:defRPr>
                <a:latin typeface="Calibri" pitchFamily="34" charset="0"/>
                <a:cs typeface="Arial" charset="0"/>
              </a:defRPr>
            </a:lvl7pPr>
            <a:lvl8pPr marL="3429000" indent="-228600" eaLnBrk="0" fontAlgn="base" hangingPunct="0">
              <a:spcBef>
                <a:spcPct val="0"/>
              </a:spcBef>
              <a:spcAft>
                <a:spcPct val="0"/>
              </a:spcAft>
              <a:defRPr>
                <a:latin typeface="Calibri" pitchFamily="34" charset="0"/>
                <a:cs typeface="Arial" charset="0"/>
              </a:defRPr>
            </a:lvl8pPr>
            <a:lvl9pPr marL="3886200" indent="-228600" eaLnBrk="0" fontAlgn="base" hangingPunct="0">
              <a:spcBef>
                <a:spcPct val="0"/>
              </a:spcBef>
              <a:spcAft>
                <a:spcPct val="0"/>
              </a:spcAft>
              <a:defRPr>
                <a:latin typeface="Calibri" pitchFamily="34" charset="0"/>
                <a:cs typeface="Arial" charset="0"/>
              </a:defRPr>
            </a:lvl9pPr>
          </a:lstStyle>
          <a:p>
            <a:r>
              <a:rPr lang="en-US" i="1" dirty="0" smtClean="0"/>
              <a:t>D</a:t>
            </a:r>
            <a:r>
              <a:rPr lang="en-US" baseline="-25000" dirty="0" smtClean="0"/>
              <a:t>1</a:t>
            </a:r>
            <a:endParaRPr lang="en-US" dirty="0"/>
          </a:p>
        </p:txBody>
      </p:sp>
      <p:sp>
        <p:nvSpPr>
          <p:cNvPr id="19" name="Oval 21"/>
          <p:cNvSpPr>
            <a:spLocks noChangeArrowheads="1"/>
          </p:cNvSpPr>
          <p:nvPr/>
        </p:nvSpPr>
        <p:spPr bwMode="auto">
          <a:xfrm>
            <a:off x="6934200" y="4067175"/>
            <a:ext cx="152400" cy="152400"/>
          </a:xfrm>
          <a:prstGeom prst="ellipse">
            <a:avLst/>
          </a:prstGeom>
          <a:solidFill>
            <a:schemeClr val="tx1"/>
          </a:solidFill>
          <a:ln w="9525">
            <a:solidFill>
              <a:schemeClr val="tx1"/>
            </a:solidFill>
            <a:round/>
            <a:headEnd/>
            <a:tailEnd/>
          </a:ln>
        </p:spPr>
        <p:txBody>
          <a:bodyPr wrap="none" anchor="ctr"/>
          <a:lstStyle/>
          <a:p>
            <a:pPr eaLnBrk="0" hangingPunct="0"/>
            <a:endParaRPr lang="en-US">
              <a:latin typeface="Candara" pitchFamily="34" charset="0"/>
            </a:endParaRPr>
          </a:p>
        </p:txBody>
      </p:sp>
      <p:sp>
        <p:nvSpPr>
          <p:cNvPr id="35" name="Line 28"/>
          <p:cNvSpPr>
            <a:spLocks noChangeShapeType="1"/>
          </p:cNvSpPr>
          <p:nvPr/>
        </p:nvSpPr>
        <p:spPr bwMode="auto">
          <a:xfrm>
            <a:off x="669925" y="2971800"/>
            <a:ext cx="9144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 name="Line 29"/>
          <p:cNvSpPr>
            <a:spLocks noChangeShapeType="1"/>
          </p:cNvSpPr>
          <p:nvPr/>
        </p:nvSpPr>
        <p:spPr bwMode="auto">
          <a:xfrm>
            <a:off x="1660525" y="3048000"/>
            <a:ext cx="0" cy="23622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017" name="Text Box 34"/>
          <p:cNvSpPr txBox="1">
            <a:spLocks noChangeArrowheads="1"/>
          </p:cNvSpPr>
          <p:nvPr/>
        </p:nvSpPr>
        <p:spPr bwMode="auto">
          <a:xfrm>
            <a:off x="76200" y="2819400"/>
            <a:ext cx="62388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$1.00</a:t>
            </a:r>
            <a:endParaRPr lang="en-US" sz="1600" dirty="0">
              <a:latin typeface="Candara" pitchFamily="34" charset="0"/>
            </a:endParaRPr>
          </a:p>
        </p:txBody>
      </p:sp>
      <p:sp>
        <p:nvSpPr>
          <p:cNvPr id="42018" name="Text Box 36"/>
          <p:cNvSpPr txBox="1">
            <a:spLocks noChangeArrowheads="1"/>
          </p:cNvSpPr>
          <p:nvPr/>
        </p:nvSpPr>
        <p:spPr bwMode="auto">
          <a:xfrm>
            <a:off x="1492250" y="5395913"/>
            <a:ext cx="36901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10</a:t>
            </a:r>
            <a:endParaRPr lang="en-US" sz="1600" dirty="0">
              <a:latin typeface="Candara" pitchFamily="34" charset="0"/>
            </a:endParaRPr>
          </a:p>
        </p:txBody>
      </p:sp>
      <p:sp>
        <p:nvSpPr>
          <p:cNvPr id="39" name="Line 31"/>
          <p:cNvSpPr>
            <a:spLocks noChangeShapeType="1"/>
          </p:cNvSpPr>
          <p:nvPr/>
        </p:nvSpPr>
        <p:spPr bwMode="auto">
          <a:xfrm>
            <a:off x="2895600" y="2971800"/>
            <a:ext cx="0" cy="2468563"/>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 name="Line 33"/>
          <p:cNvSpPr>
            <a:spLocks noChangeShapeType="1"/>
          </p:cNvSpPr>
          <p:nvPr/>
        </p:nvSpPr>
        <p:spPr bwMode="auto">
          <a:xfrm>
            <a:off x="685800" y="2971800"/>
            <a:ext cx="2193925"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 name="Text Box 37"/>
          <p:cNvSpPr txBox="1">
            <a:spLocks noChangeArrowheads="1"/>
          </p:cNvSpPr>
          <p:nvPr/>
        </p:nvSpPr>
        <p:spPr bwMode="auto">
          <a:xfrm>
            <a:off x="2667000" y="5453063"/>
            <a:ext cx="35779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15</a:t>
            </a:r>
            <a:endParaRPr lang="en-US" sz="1600" dirty="0">
              <a:latin typeface="Candara" pitchFamily="34" charset="0"/>
            </a:endParaRPr>
          </a:p>
        </p:txBody>
      </p:sp>
      <p:sp>
        <p:nvSpPr>
          <p:cNvPr id="42" name="Oval 21"/>
          <p:cNvSpPr>
            <a:spLocks noChangeArrowheads="1"/>
          </p:cNvSpPr>
          <p:nvPr/>
        </p:nvSpPr>
        <p:spPr bwMode="auto">
          <a:xfrm>
            <a:off x="2819400" y="2906713"/>
            <a:ext cx="152400" cy="152400"/>
          </a:xfrm>
          <a:prstGeom prst="ellipse">
            <a:avLst/>
          </a:prstGeom>
          <a:solidFill>
            <a:schemeClr val="tx1"/>
          </a:solidFill>
          <a:ln w="9525">
            <a:solidFill>
              <a:schemeClr val="tx1"/>
            </a:solidFill>
            <a:round/>
            <a:headEnd/>
            <a:tailEnd/>
          </a:ln>
        </p:spPr>
        <p:txBody>
          <a:bodyPr wrap="none" anchor="ctr"/>
          <a:lstStyle/>
          <a:p>
            <a:pPr eaLnBrk="0" hangingPunct="0"/>
            <a:endParaRPr lang="en-US">
              <a:latin typeface="Candara" pitchFamily="34" charset="0"/>
            </a:endParaRPr>
          </a:p>
        </p:txBody>
      </p:sp>
      <p:sp>
        <p:nvSpPr>
          <p:cNvPr id="42023" name="Oval 21"/>
          <p:cNvSpPr>
            <a:spLocks noChangeArrowheads="1"/>
          </p:cNvSpPr>
          <p:nvPr/>
        </p:nvSpPr>
        <p:spPr bwMode="auto">
          <a:xfrm>
            <a:off x="1577975" y="2917825"/>
            <a:ext cx="152400" cy="152400"/>
          </a:xfrm>
          <a:prstGeom prst="ellipse">
            <a:avLst/>
          </a:prstGeom>
          <a:solidFill>
            <a:schemeClr val="tx1"/>
          </a:solidFill>
          <a:ln w="9525">
            <a:solidFill>
              <a:schemeClr val="tx1"/>
            </a:solidFill>
            <a:round/>
            <a:headEnd/>
            <a:tailEnd/>
          </a:ln>
        </p:spPr>
        <p:txBody>
          <a:bodyPr wrap="none" anchor="ctr"/>
          <a:lstStyle/>
          <a:p>
            <a:pPr eaLnBrk="0" hangingPunct="0"/>
            <a:endParaRPr lang="en-US">
              <a:latin typeface="Candara" pitchFamily="34" charset="0"/>
            </a:endParaRPr>
          </a:p>
        </p:txBody>
      </p:sp>
      <p:sp>
        <p:nvSpPr>
          <p:cNvPr id="44" name="Oval 43"/>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026" name="TextBox 44">
            <a:hlinkClick r:id="rId2"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2"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p14="http://schemas.microsoft.com/office/powerpoint/2010/main" xmlns="" val="322832233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1000"/>
                                        <p:tgtEl>
                                          <p:spTgt spid="35"/>
                                        </p:tgtEl>
                                      </p:cBhvr>
                                    </p:animEffect>
                                  </p:childTnLst>
                                </p:cTn>
                              </p:par>
                            </p:childTnLst>
                          </p:cTn>
                        </p:par>
                        <p:par>
                          <p:cTn id="8" fill="hold" nodeType="afterGroup">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10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500"/>
                                        <p:tgtEl>
                                          <p:spTgt spid="40"/>
                                        </p:tgtEl>
                                      </p:cBhvr>
                                    </p:animEffect>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500"/>
                                        <p:tgtEl>
                                          <p:spTgt spid="39"/>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up)">
                                      <p:cBhvr>
                                        <p:cTn id="23" dur="500"/>
                                        <p:tgtEl>
                                          <p:spTgt spid="41"/>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1000"/>
                                        <p:tgtEl>
                                          <p:spTgt spid="17"/>
                                        </p:tgtEl>
                                      </p:cBhvr>
                                    </p:animEffect>
                                  </p:childTnLst>
                                </p:cTn>
                              </p:par>
                            </p:childTnLst>
                          </p:cTn>
                        </p:par>
                        <p:par>
                          <p:cTn id="31" fill="hold" nodeType="afterGroup">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par>
                          <p:cTn id="34" fill="hold" nodeType="afterGroup">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10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par>
                          <p:cTn id="47" fill="hold" nodeType="afterGroup">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right)">
                                      <p:cBhvr>
                                        <p:cTn id="50" dur="1000"/>
                                        <p:tgtEl>
                                          <p:spTgt spid="26"/>
                                        </p:tgtEl>
                                      </p:cBhvr>
                                    </p:animEffect>
                                  </p:childTnLst>
                                </p:cTn>
                              </p:par>
                            </p:childTnLst>
                          </p:cTn>
                        </p:par>
                        <p:par>
                          <p:cTn id="51" fill="hold" nodeType="afterGroup">
                            <p:stCondLst>
                              <p:cond delay="1000"/>
                            </p:stCondLst>
                            <p:childTnLst>
                              <p:par>
                                <p:cTn id="52" presetID="22" presetClass="entr" presetSubtype="1"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up)">
                                      <p:cBhvr>
                                        <p:cTn id="54" dur="1000"/>
                                        <p:tgtEl>
                                          <p:spTgt spid="2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nodeType="afterGroup">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1000"/>
                                        <p:tgtEl>
                                          <p:spTgt spid="29"/>
                                        </p:tgtEl>
                                      </p:cBhvr>
                                    </p:animEffect>
                                  </p:childTnLst>
                                </p:cTn>
                              </p:par>
                            </p:childTnLst>
                          </p:cTn>
                        </p:par>
                        <p:par>
                          <p:cTn id="63" fill="hold" nodeType="afterGroup">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up)">
                                      <p:cBhvr>
                                        <p:cTn id="66" dur="1000"/>
                                        <p:tgtEl>
                                          <p:spTgt spid="2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up)">
                                      <p:cBhvr>
                                        <p:cTn id="7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20" grpId="0" animBg="1"/>
      <p:bldP spid="22" grpId="0" animBg="1"/>
      <p:bldP spid="25" grpId="0"/>
      <p:bldP spid="26" grpId="0" animBg="1"/>
      <p:bldP spid="27" grpId="0" animBg="1"/>
      <p:bldP spid="28" grpId="0" animBg="1"/>
      <p:bldP spid="29" grpId="0" animBg="1"/>
      <p:bldP spid="19" grpId="0" animBg="1"/>
      <p:bldP spid="35" grpId="0" animBg="1"/>
      <p:bldP spid="36" grpId="0" animBg="1"/>
      <p:bldP spid="39" grpId="0" animBg="1"/>
      <p:bldP spid="40" grpId="0" animBg="1"/>
      <p:bldP spid="41"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dirty="0" smtClean="0"/>
              <a:t>Three ways to show Demand</a:t>
            </a:r>
          </a:p>
        </p:txBody>
      </p:sp>
      <p:sp>
        <p:nvSpPr>
          <p:cNvPr id="71683" name="Content Placeholder 2"/>
          <p:cNvSpPr>
            <a:spLocks noGrp="1"/>
          </p:cNvSpPr>
          <p:nvPr>
            <p:ph idx="1"/>
          </p:nvPr>
        </p:nvSpPr>
        <p:spPr/>
        <p:txBody>
          <a:bodyPr>
            <a:normAutofit fontScale="85000" lnSpcReduction="10000"/>
          </a:bodyPr>
          <a:lstStyle/>
          <a:p>
            <a:pPr marL="342900" indent="-342900">
              <a:buFont typeface="Wingdings" pitchFamily="2" charset="2"/>
              <a:buAutoNum type="arabicParenR"/>
            </a:pPr>
            <a:r>
              <a:rPr lang="en-US" sz="1800" u="sng" dirty="0" smtClean="0"/>
              <a:t>DEMAND SCHEDULE</a:t>
            </a:r>
          </a:p>
          <a:p>
            <a:pPr marL="342900" indent="-342900"/>
            <a:r>
              <a:rPr lang="en-US" sz="1800" u="sng" dirty="0" smtClean="0"/>
              <a:t>Price (</a:t>
            </a:r>
            <a:r>
              <a:rPr lang="en-US" sz="1800" u="sng" dirty="0" err="1" smtClean="0"/>
              <a:t>pepsi</a:t>
            </a:r>
            <a:r>
              <a:rPr lang="en-US" sz="1800" u="sng" dirty="0" smtClean="0"/>
              <a:t>)		Qty demanded (bottle of </a:t>
            </a:r>
            <a:r>
              <a:rPr lang="en-US" sz="1800" u="sng" dirty="0" err="1" smtClean="0"/>
              <a:t>pepsi</a:t>
            </a:r>
            <a:r>
              <a:rPr lang="en-US" sz="1800" u="sng" dirty="0" smtClean="0"/>
              <a:t>)</a:t>
            </a:r>
          </a:p>
          <a:p>
            <a:pPr>
              <a:buFont typeface="Wingdings" pitchFamily="2" charset="2"/>
              <a:buNone/>
            </a:pPr>
            <a:r>
              <a:rPr lang="en-US" sz="1800" dirty="0" smtClean="0"/>
              <a:t>0.25			?</a:t>
            </a:r>
          </a:p>
          <a:p>
            <a:pPr>
              <a:buFont typeface="Wingdings" pitchFamily="2" charset="2"/>
              <a:buNone/>
            </a:pPr>
            <a:r>
              <a:rPr lang="en-US" sz="1800" dirty="0" smtClean="0"/>
              <a:t>0.50			4</a:t>
            </a:r>
          </a:p>
          <a:p>
            <a:pPr>
              <a:buFont typeface="Wingdings" pitchFamily="2" charset="2"/>
              <a:buNone/>
            </a:pPr>
            <a:r>
              <a:rPr lang="en-US" sz="1800" dirty="0" smtClean="0"/>
              <a:t>0.75			3</a:t>
            </a:r>
          </a:p>
          <a:p>
            <a:pPr>
              <a:buFont typeface="Wingdings" pitchFamily="2" charset="2"/>
              <a:buNone/>
            </a:pPr>
            <a:r>
              <a:rPr lang="en-US" sz="1800" dirty="0" smtClean="0"/>
              <a:t>1.00			2</a:t>
            </a:r>
          </a:p>
          <a:p>
            <a:pPr>
              <a:buFont typeface="Wingdings" pitchFamily="2" charset="2"/>
              <a:buNone/>
            </a:pPr>
            <a:r>
              <a:rPr lang="en-US" sz="1800" dirty="0" smtClean="0"/>
              <a:t>1.25			1</a:t>
            </a:r>
          </a:p>
          <a:p>
            <a:pPr>
              <a:buFont typeface="Wingdings" pitchFamily="2" charset="2"/>
              <a:buNone/>
            </a:pPr>
            <a:r>
              <a:rPr lang="en-US" sz="1800" dirty="0" smtClean="0"/>
              <a:t>1.50			?</a:t>
            </a:r>
          </a:p>
          <a:p>
            <a:pPr>
              <a:buFont typeface="Wingdings" pitchFamily="2" charset="2"/>
              <a:buNone/>
            </a:pPr>
            <a:endParaRPr lang="en-US" sz="1800" dirty="0" smtClean="0"/>
          </a:p>
          <a:p>
            <a:pPr>
              <a:buFont typeface="Wingdings" pitchFamily="2" charset="2"/>
              <a:buNone/>
            </a:pPr>
            <a:r>
              <a:rPr lang="en-US" sz="1800" dirty="0" smtClean="0"/>
              <a:t>2) DEMAND EQUATION</a:t>
            </a:r>
          </a:p>
          <a:p>
            <a:pPr>
              <a:buFont typeface="Wingdings" pitchFamily="2" charset="2"/>
              <a:buNone/>
            </a:pPr>
            <a:r>
              <a:rPr lang="en-US" sz="1800" dirty="0" smtClean="0"/>
              <a:t>Equation to represent the Demand for Pepsi can be either: </a:t>
            </a:r>
          </a:p>
          <a:p>
            <a:pPr>
              <a:buFont typeface="Wingdings" pitchFamily="2" charset="2"/>
              <a:buNone/>
            </a:pPr>
            <a:r>
              <a:rPr lang="en-US" sz="1800" dirty="0" smtClean="0"/>
              <a:t>		P = 1.50 - 0.25 Q </a:t>
            </a:r>
          </a:p>
          <a:p>
            <a:pPr>
              <a:buFont typeface="Wingdings" pitchFamily="2" charset="2"/>
              <a:buNone/>
            </a:pPr>
            <a:r>
              <a:rPr lang="en-US" sz="1800" dirty="0" smtClean="0"/>
              <a:t>or </a:t>
            </a:r>
          </a:p>
          <a:p>
            <a:pPr>
              <a:buFont typeface="Wingdings" pitchFamily="2" charset="2"/>
              <a:buNone/>
            </a:pPr>
            <a:r>
              <a:rPr lang="en-US" sz="1800" dirty="0" smtClean="0"/>
              <a:t>		Q = 6 - 4 P</a:t>
            </a:r>
          </a:p>
          <a:p>
            <a:pPr>
              <a:buFont typeface="Wingdings" pitchFamily="2" charset="2"/>
              <a:buNone/>
            </a:pPr>
            <a:r>
              <a:rPr lang="en-US" sz="1800" dirty="0" smtClean="0"/>
              <a:t>3) DEMAND CURVE</a:t>
            </a:r>
          </a:p>
          <a:p>
            <a:pPr>
              <a:buFont typeface="Wingdings" pitchFamily="2" charset="2"/>
              <a:buNone/>
            </a:pPr>
            <a:r>
              <a:rPr lang="en-US" sz="1800" dirty="0" smtClean="0"/>
              <a:t>Try to graph this demand curve on your own:</a:t>
            </a:r>
          </a:p>
          <a:p>
            <a:pPr>
              <a:buFont typeface="Wingdings" pitchFamily="2" charset="2"/>
              <a:buNone/>
            </a:pPr>
            <a:r>
              <a:rPr lang="en-US" sz="1800" dirty="0" smtClean="0"/>
              <a:t>*) 1.50 is the y-intercept</a:t>
            </a:r>
          </a:p>
          <a:p>
            <a:pPr>
              <a:buFont typeface="Wingdings" pitchFamily="2" charset="2"/>
              <a:buNone/>
            </a:pPr>
            <a:r>
              <a:rPr lang="en-US" sz="1800" dirty="0" smtClean="0"/>
              <a:t>* ) 6 is the x-intercept</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4"/>
          <p:cNvSpPr>
            <a:spLocks noGrp="1"/>
          </p:cNvSpPr>
          <p:nvPr>
            <p:ph type="title"/>
          </p:nvPr>
        </p:nvSpPr>
        <p:spPr bwMode="auto"/>
        <p:txBody>
          <a:bodyPr wrap="square" numCol="1" anchorCtr="0" compatLnSpc="1">
            <a:prstTxWarp prst="textNoShape">
              <a:avLst/>
            </a:prstTxWarp>
            <a:normAutofit fontScale="90000"/>
          </a:bodyPr>
          <a:lstStyle/>
          <a:p>
            <a:pPr fontAlgn="auto">
              <a:spcAft>
                <a:spcPts val="0"/>
              </a:spcAft>
              <a:defRPr/>
            </a:pPr>
            <a:r>
              <a:rPr lang="en-US" dirty="0" smtClean="0"/>
              <a:t>Understanding Shifts </a:t>
            </a:r>
            <a:r>
              <a:rPr lang="en-US" dirty="0"/>
              <a:t>of the Demand Curve</a:t>
            </a:r>
            <a:endParaRPr lang="en-US" dirty="0" smtClean="0">
              <a:solidFill>
                <a:schemeClr val="accent6">
                  <a:lumMod val="75000"/>
                </a:schemeClr>
              </a:solidFill>
            </a:endParaRPr>
          </a:p>
        </p:txBody>
      </p:sp>
      <p:sp>
        <p:nvSpPr>
          <p:cNvPr id="6" name="Rectangle 3"/>
          <p:cNvSpPr>
            <a:spLocks noGrp="1" noChangeArrowheads="1"/>
          </p:cNvSpPr>
          <p:nvPr>
            <p:ph idx="1"/>
          </p:nvPr>
        </p:nvSpPr>
        <p:spPr/>
        <p:txBody>
          <a:bodyPr rtlCol="0">
            <a:normAutofit fontScale="92500" lnSpcReduction="10000"/>
          </a:bodyPr>
          <a:lstStyle/>
          <a:p>
            <a:pPr fontAlgn="auto">
              <a:spcAft>
                <a:spcPts val="0"/>
              </a:spcAft>
              <a:defRPr/>
            </a:pPr>
            <a:r>
              <a:rPr lang="en-US" sz="4400" dirty="0" smtClean="0">
                <a:ea typeface="ＭＳ Ｐゴシック" pitchFamily="34" charset="-128"/>
                <a:cs typeface="Arial" charset="0"/>
              </a:rPr>
              <a:t>Important demand shifters:</a:t>
            </a:r>
          </a:p>
          <a:p>
            <a:pPr marL="971550" lvl="1" indent="-514350" fontAlgn="auto">
              <a:spcAft>
                <a:spcPts val="0"/>
              </a:spcAft>
              <a:buFont typeface="Calibri" pitchFamily="34" charset="0"/>
              <a:buAutoNum type="arabicPeriod"/>
              <a:defRPr/>
            </a:pPr>
            <a:r>
              <a:rPr lang="en-US" sz="4000" b="0" dirty="0"/>
              <a:t>Changes in the </a:t>
            </a:r>
            <a:r>
              <a:rPr lang="en-US" sz="4300" spc="-200" dirty="0">
                <a:solidFill>
                  <a:srgbClr val="990033"/>
                </a:solidFill>
                <a:ea typeface="+mj-ea"/>
                <a:cs typeface="+mj-cs"/>
              </a:rPr>
              <a:t>prices of related goods or services</a:t>
            </a:r>
          </a:p>
          <a:p>
            <a:pPr marL="971550" lvl="1" indent="-514350" fontAlgn="auto">
              <a:spcAft>
                <a:spcPts val="0"/>
              </a:spcAft>
              <a:buFont typeface="Calibri" pitchFamily="34" charset="0"/>
              <a:buAutoNum type="arabicPeriod"/>
              <a:defRPr/>
            </a:pPr>
            <a:r>
              <a:rPr lang="en-US" sz="4000" b="0" dirty="0"/>
              <a:t>Changes in </a:t>
            </a:r>
            <a:r>
              <a:rPr lang="en-US" sz="4300" spc="-200" dirty="0">
                <a:solidFill>
                  <a:srgbClr val="990033"/>
                </a:solidFill>
                <a:ea typeface="+mj-ea"/>
                <a:cs typeface="+mj-cs"/>
              </a:rPr>
              <a:t>income</a:t>
            </a:r>
          </a:p>
          <a:p>
            <a:pPr marL="971550" lvl="1" indent="-514350" fontAlgn="auto">
              <a:spcAft>
                <a:spcPts val="0"/>
              </a:spcAft>
              <a:buFont typeface="Calibri" pitchFamily="34" charset="0"/>
              <a:buAutoNum type="arabicPeriod"/>
              <a:defRPr/>
            </a:pPr>
            <a:r>
              <a:rPr lang="en-US" sz="4000" b="0" dirty="0"/>
              <a:t>Changes in </a:t>
            </a:r>
            <a:r>
              <a:rPr lang="en-US" sz="4300" spc="-200" dirty="0">
                <a:solidFill>
                  <a:srgbClr val="990033"/>
                </a:solidFill>
                <a:ea typeface="+mj-ea"/>
                <a:cs typeface="+mj-cs"/>
              </a:rPr>
              <a:t>tastes</a:t>
            </a:r>
          </a:p>
          <a:p>
            <a:pPr marL="971550" lvl="1" indent="-514350" fontAlgn="auto">
              <a:spcAft>
                <a:spcPts val="0"/>
              </a:spcAft>
              <a:buFont typeface="Calibri" pitchFamily="34" charset="0"/>
              <a:buAutoNum type="arabicPeriod"/>
              <a:defRPr/>
            </a:pPr>
            <a:r>
              <a:rPr lang="en-US" sz="4000" b="0" dirty="0"/>
              <a:t>Changes in </a:t>
            </a:r>
            <a:r>
              <a:rPr lang="en-US" sz="4300" spc="-200" dirty="0">
                <a:solidFill>
                  <a:srgbClr val="990033"/>
                </a:solidFill>
                <a:ea typeface="+mj-ea"/>
                <a:cs typeface="+mj-cs"/>
              </a:rPr>
              <a:t>expectations</a:t>
            </a:r>
          </a:p>
          <a:p>
            <a:pPr marL="971550" lvl="1" indent="-514350" fontAlgn="auto">
              <a:spcAft>
                <a:spcPts val="0"/>
              </a:spcAft>
              <a:buFont typeface="Calibri" pitchFamily="34" charset="0"/>
              <a:buAutoNum type="arabicPeriod"/>
              <a:defRPr/>
            </a:pPr>
            <a:r>
              <a:rPr lang="en-US" sz="4000" b="0" dirty="0"/>
              <a:t>Changes in the </a:t>
            </a:r>
            <a:r>
              <a:rPr lang="en-US" sz="4300" spc="-200" dirty="0">
                <a:solidFill>
                  <a:srgbClr val="990033"/>
                </a:solidFill>
                <a:ea typeface="+mj-ea"/>
                <a:cs typeface="+mj-cs"/>
              </a:rPr>
              <a:t>number of consumers</a:t>
            </a: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062" name="TextBox 7">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p14="http://schemas.microsoft.com/office/powerpoint/2010/main" xmlns="" val="384707157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smtClean="0">
                <a:solidFill>
                  <a:schemeClr val="accent6">
                    <a:lumMod val="75000"/>
                  </a:schemeClr>
                </a:solidFill>
                <a:latin typeface="Candara" pitchFamily="34" charset="0"/>
              </a:rPr>
              <a:t>Changes in Price </a:t>
            </a:r>
            <a:r>
              <a:rPr lang="en-US" sz="4000" dirty="0">
                <a:solidFill>
                  <a:schemeClr val="accent6">
                    <a:lumMod val="75000"/>
                  </a:schemeClr>
                </a:solidFill>
                <a:latin typeface="Candara" pitchFamily="34" charset="0"/>
              </a:rPr>
              <a:t>of </a:t>
            </a:r>
            <a:r>
              <a:rPr lang="en-US" sz="4000" dirty="0" smtClean="0">
                <a:solidFill>
                  <a:schemeClr val="accent6">
                    <a:lumMod val="75000"/>
                  </a:schemeClr>
                </a:solidFill>
                <a:latin typeface="Candara" pitchFamily="34" charset="0"/>
              </a:rPr>
              <a:t>Related Goods: Substitutes</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p:txBody>
          <a:bodyPr rtlCol="0">
            <a:normAutofit/>
          </a:bodyPr>
          <a:lstStyle/>
          <a:p>
            <a:pPr fontAlgn="auto">
              <a:spcAft>
                <a:spcPts val="0"/>
              </a:spcAft>
              <a:defRPr/>
            </a:pPr>
            <a:r>
              <a:rPr lang="en-US" sz="3600" dirty="0" smtClean="0">
                <a:ea typeface="ＭＳ Ｐゴシック"/>
                <a:cs typeface="Arial" pitchFamily="34" charset="0"/>
              </a:rPr>
              <a:t>Two goods are </a:t>
            </a:r>
            <a:r>
              <a:rPr lang="en-US" sz="3600" i="1" dirty="0" smtClean="0">
                <a:solidFill>
                  <a:srgbClr val="990033"/>
                </a:solidFill>
                <a:ea typeface="ＭＳ Ｐゴシック"/>
                <a:cs typeface="Arial" pitchFamily="34" charset="0"/>
              </a:rPr>
              <a:t>substitutes</a:t>
            </a:r>
            <a:r>
              <a:rPr lang="en-US" sz="3600" dirty="0" smtClean="0">
                <a:ea typeface="ＭＳ Ｐゴシック"/>
                <a:cs typeface="Arial" pitchFamily="34" charset="0"/>
              </a:rPr>
              <a:t> if a decrease in the price of one leads to a decrease in demand for the other (or vice versa).</a:t>
            </a:r>
          </a:p>
          <a:p>
            <a:pPr marL="914400" lvl="1" indent="-514350" fontAlgn="auto">
              <a:spcAft>
                <a:spcPts val="0"/>
              </a:spcAft>
              <a:buFont typeface="Arial" charset="0"/>
              <a:buNone/>
              <a:defRPr/>
            </a:pPr>
            <a:endParaRPr lang="en-US" dirty="0" smtClean="0">
              <a:ea typeface="ＭＳ Ｐゴシック"/>
              <a:cs typeface="Arial" pitchFamily="34" charset="0"/>
            </a:endParaRPr>
          </a:p>
          <a:p>
            <a:pPr marL="914400" lvl="1" indent="-514350" fontAlgn="auto">
              <a:spcAft>
                <a:spcPts val="0"/>
              </a:spcAft>
              <a:buFont typeface="Arial" charset="0"/>
              <a:buNone/>
              <a:defRPr/>
            </a:pPr>
            <a:r>
              <a:rPr lang="en-US" sz="3200" dirty="0" smtClean="0">
                <a:ea typeface="ＭＳ Ｐゴシック"/>
                <a:cs typeface="Arial" pitchFamily="34" charset="0"/>
              </a:rPr>
              <a:t>What happens to the demand for travel in Hawaii if the cost of traveling to Mexico decreases?</a:t>
            </a:r>
            <a:endParaRPr lang="en-US" dirty="0" smtClean="0">
              <a:ea typeface="ＭＳ Ｐゴシック"/>
              <a:cs typeface="Arial" pitchFamily="34" charset="0"/>
            </a:endParaRPr>
          </a:p>
          <a:p>
            <a:pPr marL="514350" indent="-514350" fontAlgn="auto">
              <a:spcAft>
                <a:spcPts val="0"/>
              </a:spcAft>
              <a:defRPr/>
            </a:pPr>
            <a:endParaRPr lang="en-US" sz="3600" dirty="0" smtClean="0">
              <a:ea typeface="ＭＳ Ｐゴシック"/>
              <a:cs typeface="Arial" pitchFamily="34" charset="0"/>
            </a:endParaRPr>
          </a:p>
        </p:txBody>
      </p:sp>
      <p:pic>
        <p:nvPicPr>
          <p:cNvPr id="4608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5143500"/>
            <a:ext cx="2259013" cy="1714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086"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029450" y="4676775"/>
            <a:ext cx="2133600" cy="2197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Oval 7"/>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088" name="TextBox 8">
            <a:hlinkClick r:id="rId5"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5"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p14="http://schemas.microsoft.com/office/powerpoint/2010/main" xmlns="" val="3874130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31747">
                                            <p:txEl>
                                              <p:pRg st="2" end="2"/>
                                            </p:txEl>
                                          </p:spTgt>
                                        </p:tgtEl>
                                      </p:cBhvr>
                                    </p:animEffect>
                                    <p:set>
                                      <p:cBhvr>
                                        <p:cTn id="7" dur="1" fill="hold">
                                          <p:stCondLst>
                                            <p:cond delay="499"/>
                                          </p:stCondLst>
                                        </p:cTn>
                                        <p:tgtEl>
                                          <p:spTgt spid="31747">
                                            <p:txEl>
                                              <p:pRg st="2" end="2"/>
                                            </p:txEl>
                                          </p:spTgt>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1747">
                                            <p:txEl>
                                              <p:pRg st="0" end="0"/>
                                            </p:txEl>
                                          </p:spTgt>
                                        </p:tgtEl>
                                        <p:attrNameLst>
                                          <p:attrName>style.visibility</p:attrName>
                                        </p:attrNameLst>
                                      </p:cBhvr>
                                      <p:to>
                                        <p:strVal val="visible"/>
                                      </p:to>
                                    </p:set>
                                    <p:animEffect transition="in" filter="fade">
                                      <p:cBhvr>
                                        <p:cTn id="10" dur="500"/>
                                        <p:tgtEl>
                                          <p:spTgt spid="31747">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mph" presetSubtype="2" fill="hold" nodeType="clickEffect">
                                  <p:stCondLst>
                                    <p:cond delay="0"/>
                                  </p:stCondLst>
                                  <p:childTnLst>
                                    <p:animClr clrSpc="rgb" dir="cw">
                                      <p:cBhvr override="childStyle">
                                        <p:cTn id="14" dur="2000" fill="hold"/>
                                        <p:tgtEl>
                                          <p:spTgt spid="31747">
                                            <p:txEl>
                                              <p:pRg st="0" end="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96f28536dc221b96b01552d546a4172bd360"/>
</p:tagLst>
</file>

<file path=ppt/theme/theme1.xml><?xml version="1.0" encoding="utf-8"?>
<a:theme xmlns:a="http://schemas.openxmlformats.org/drawingml/2006/main" name="Krugman 3e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newer Krugman 3e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Krugman 3e main content">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Krugman 3e titles etc">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Custom 1">
      <a:majorFont>
        <a:latin typeface="Garamond"/>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Krugman 3e practic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Krugman 3e business cas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_Krugman 3e discussion">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_Krugman 3e Pitfalls">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rugman 3e main content">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rugman 3e titles etc">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Custom 1">
      <a:majorFont>
        <a:latin typeface="Garamond"/>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Krugman 3e practic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Krugman 3e business cas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Krugman 3e discussion">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Krugman 3e Pitfalls">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Krugman 3e theme</Template>
  <TotalTime>865</TotalTime>
  <Words>2488</Words>
  <Application>Microsoft Office PowerPoint</Application>
  <PresentationFormat>On-screen Show (4:3)</PresentationFormat>
  <Paragraphs>416</Paragraphs>
  <Slides>29</Slides>
  <Notes>22</Notes>
  <HiddenSlides>0</HiddenSlides>
  <MMClips>0</MMClips>
  <ScaleCrop>false</ScaleCrop>
  <HeadingPairs>
    <vt:vector size="4" baseType="variant">
      <vt:variant>
        <vt:lpstr>Theme</vt:lpstr>
      </vt:variant>
      <vt:variant>
        <vt:i4>18</vt:i4>
      </vt:variant>
      <vt:variant>
        <vt:lpstr>Slide Titles</vt:lpstr>
      </vt:variant>
      <vt:variant>
        <vt:i4>29</vt:i4>
      </vt:variant>
    </vt:vector>
  </HeadingPairs>
  <TitlesOfParts>
    <vt:vector size="47" baseType="lpstr">
      <vt:lpstr>Krugman 3e theme</vt:lpstr>
      <vt:lpstr>Krugman 3e main content</vt:lpstr>
      <vt:lpstr>1_Custom Design</vt:lpstr>
      <vt:lpstr>4_Custom Design</vt:lpstr>
      <vt:lpstr>Krugman 3e titles etc</vt:lpstr>
      <vt:lpstr>Krugman 3e practice</vt:lpstr>
      <vt:lpstr>Krugman 3e business case</vt:lpstr>
      <vt:lpstr>Krugman 3e discussion</vt:lpstr>
      <vt:lpstr>Krugman 3e Pitfalls</vt:lpstr>
      <vt:lpstr>newer Krugman 3e theme</vt:lpstr>
      <vt:lpstr>1_Krugman 3e main content</vt:lpstr>
      <vt:lpstr>2_Custom Design</vt:lpstr>
      <vt:lpstr>5_Custom Design</vt:lpstr>
      <vt:lpstr>1_Krugman 3e titles etc</vt:lpstr>
      <vt:lpstr>1_Krugman 3e practice</vt:lpstr>
      <vt:lpstr>1_Krugman 3e business case</vt:lpstr>
      <vt:lpstr>1_Krugman 3e discussion</vt:lpstr>
      <vt:lpstr>1_Krugman 3e Pitfalls</vt:lpstr>
      <vt:lpstr>Slide 1</vt:lpstr>
      <vt:lpstr>Finding the Equilibrium Price and Quantity</vt:lpstr>
      <vt:lpstr>The Demand Schedule and the Demand Curve</vt:lpstr>
      <vt:lpstr>The Demand Schedule and the Demand Curve</vt:lpstr>
      <vt:lpstr>Slide 5</vt:lpstr>
      <vt:lpstr>Changes in Demand vs. Changes in Quantity Demanded</vt:lpstr>
      <vt:lpstr>Three ways to show Demand</vt:lpstr>
      <vt:lpstr>Understanding Shifts of the Demand Curve</vt:lpstr>
      <vt:lpstr>Changes in Price of Related Goods: Substitutes</vt:lpstr>
      <vt:lpstr>Changes in Price of Related Goods: Complements</vt:lpstr>
      <vt:lpstr>Changes in Income</vt:lpstr>
      <vt:lpstr>Changes in Tastes</vt:lpstr>
      <vt:lpstr>Changes in Expectations</vt:lpstr>
      <vt:lpstr>The Supply Schedule and the Supply Curve</vt:lpstr>
      <vt:lpstr>An Increase in Supply</vt:lpstr>
      <vt:lpstr>Shifts of the Supply Curve</vt:lpstr>
      <vt:lpstr>Understanding Shifts of the Supply Curve</vt:lpstr>
      <vt:lpstr>Changes in Input Prices</vt:lpstr>
      <vt:lpstr>Changes in the Price of Related Goods or Services</vt:lpstr>
      <vt:lpstr>Changes in Technology</vt:lpstr>
      <vt:lpstr>Changes in Expectations</vt:lpstr>
      <vt:lpstr>Changes in Number of Producers</vt:lpstr>
      <vt:lpstr>Finding the Equilibrium Price and Quantity</vt:lpstr>
      <vt:lpstr>Why Does the Market Price tends to Fall  if It Is Above the Equilibrium Price?</vt:lpstr>
      <vt:lpstr>Why Does the Market Price Rise  If It Is Below the Equilibrium Price?</vt:lpstr>
      <vt:lpstr>What Happens When the Demand Curve Shifts</vt:lpstr>
      <vt:lpstr>What Happens When the Supply Curve Shifts</vt:lpstr>
      <vt:lpstr>Slide 28</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Solina Lindahl</dc:creator>
  <cp:lastModifiedBy>sicomblang</cp:lastModifiedBy>
  <cp:revision>121</cp:revision>
  <dcterms:created xsi:type="dcterms:W3CDTF">2012-06-22T00:22:12Z</dcterms:created>
  <dcterms:modified xsi:type="dcterms:W3CDTF">2017-01-19T01:57:45Z</dcterms:modified>
</cp:coreProperties>
</file>